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7"/>
  </p:notesMasterIdLst>
  <p:handoutMasterIdLst>
    <p:handoutMasterId r:id="rId88"/>
  </p:handoutMasterIdLst>
  <p:sldIdLst>
    <p:sldId id="259" r:id="rId5"/>
    <p:sldId id="1603" r:id="rId6"/>
    <p:sldId id="487" r:id="rId7"/>
    <p:sldId id="1636" r:id="rId8"/>
    <p:sldId id="1289" r:id="rId9"/>
    <p:sldId id="1101" r:id="rId10"/>
    <p:sldId id="1298" r:id="rId11"/>
    <p:sldId id="1068" r:id="rId12"/>
    <p:sldId id="1363" r:id="rId13"/>
    <p:sldId id="1364" r:id="rId14"/>
    <p:sldId id="1407" r:id="rId15"/>
    <p:sldId id="1615" r:id="rId16"/>
    <p:sldId id="1614" r:id="rId17"/>
    <p:sldId id="1637" r:id="rId18"/>
    <p:sldId id="1062" r:id="rId19"/>
    <p:sldId id="1240" r:id="rId20"/>
    <p:sldId id="1067" r:id="rId21"/>
    <p:sldId id="1367" r:id="rId22"/>
    <p:sldId id="1069" r:id="rId23"/>
    <p:sldId id="1366" r:id="rId24"/>
    <p:sldId id="1368" r:id="rId25"/>
    <p:sldId id="1102" r:id="rId26"/>
    <p:sldId id="1297" r:id="rId27"/>
    <p:sldId id="1283" r:id="rId28"/>
    <p:sldId id="1290" r:id="rId29"/>
    <p:sldId id="1294" r:id="rId30"/>
    <p:sldId id="1295" r:id="rId31"/>
    <p:sldId id="1361" r:id="rId32"/>
    <p:sldId id="1365" r:id="rId33"/>
    <p:sldId id="1638" r:id="rId34"/>
    <p:sldId id="1623" r:id="rId35"/>
    <p:sldId id="1624" r:id="rId36"/>
    <p:sldId id="1625" r:id="rId37"/>
    <p:sldId id="1626" r:id="rId38"/>
    <p:sldId id="1627" r:id="rId39"/>
    <p:sldId id="1619" r:id="rId40"/>
    <p:sldId id="1617" r:id="rId41"/>
    <p:sldId id="1616" r:id="rId42"/>
    <p:sldId id="1628" r:id="rId43"/>
    <p:sldId id="1608" r:id="rId44"/>
    <p:sldId id="1629" r:id="rId45"/>
    <p:sldId id="1630" r:id="rId46"/>
    <p:sldId id="1631" r:id="rId47"/>
    <p:sldId id="1632" r:id="rId48"/>
    <p:sldId id="1633" r:id="rId49"/>
    <p:sldId id="1634" r:id="rId50"/>
    <p:sldId id="1635" r:id="rId51"/>
    <p:sldId id="1599" r:id="rId52"/>
    <p:sldId id="1602" r:id="rId53"/>
    <p:sldId id="1601" r:id="rId54"/>
    <p:sldId id="1600" r:id="rId55"/>
    <p:sldId id="1470" r:id="rId56"/>
    <p:sldId id="1504" r:id="rId57"/>
    <p:sldId id="1588" r:id="rId58"/>
    <p:sldId id="1589" r:id="rId59"/>
    <p:sldId id="1464" r:id="rId60"/>
    <p:sldId id="1505" r:id="rId61"/>
    <p:sldId id="1506" r:id="rId62"/>
    <p:sldId id="1507" r:id="rId63"/>
    <p:sldId id="1556" r:id="rId64"/>
    <p:sldId id="1557" r:id="rId65"/>
    <p:sldId id="1609" r:id="rId66"/>
    <p:sldId id="1559" r:id="rId67"/>
    <p:sldId id="1511" r:id="rId68"/>
    <p:sldId id="1512" r:id="rId69"/>
    <p:sldId id="1590" r:id="rId70"/>
    <p:sldId id="1561" r:id="rId71"/>
    <p:sldId id="1513" r:id="rId72"/>
    <p:sldId id="1547" r:id="rId73"/>
    <p:sldId id="1548" r:id="rId74"/>
    <p:sldId id="1549" r:id="rId75"/>
    <p:sldId id="1550" r:id="rId76"/>
    <p:sldId id="1539" r:id="rId77"/>
    <p:sldId id="1551" r:id="rId78"/>
    <p:sldId id="1410" r:id="rId79"/>
    <p:sldId id="1408" r:id="rId80"/>
    <p:sldId id="1525" r:id="rId81"/>
    <p:sldId id="428" r:id="rId82"/>
    <p:sldId id="1360" r:id="rId83"/>
    <p:sldId id="1236" r:id="rId84"/>
    <p:sldId id="484" r:id="rId85"/>
    <p:sldId id="700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30EEE1-14DA-40DF-9844-4F2DAA064A5E}" v="76" dt="2022-12-19T03:56:47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5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presProps" Target="pres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oh Teik Toe" userId="S::teohteiktoe@tssglobalsingapore.onmicrosoft.com::04285961-8f1d-4dac-83a4-2cd896b4506a" providerId="AD" clId="Web-{D8F3902F-3ECB-9E39-794B-D939F028B129}"/>
    <pc:docChg chg="addSld delSld modSld">
      <pc:chgData name="Teoh Teik Toe" userId="S::teohteiktoe@tssglobalsingapore.onmicrosoft.com::04285961-8f1d-4dac-83a4-2cd896b4506a" providerId="AD" clId="Web-{D8F3902F-3ECB-9E39-794B-D939F028B129}" dt="2022-11-06T05:14:08.215" v="236" actId="20577"/>
      <pc:docMkLst>
        <pc:docMk/>
      </pc:docMkLst>
      <pc:sldChg chg="del">
        <pc:chgData name="Teoh Teik Toe" userId="S::teohteiktoe@tssglobalsingapore.onmicrosoft.com::04285961-8f1d-4dac-83a4-2cd896b4506a" providerId="AD" clId="Web-{D8F3902F-3ECB-9E39-794B-D939F028B129}" dt="2022-11-06T05:13:41.871" v="228"/>
        <pc:sldMkLst>
          <pc:docMk/>
          <pc:sldMk cId="2823898134" sldId="1558"/>
        </pc:sldMkLst>
      </pc:sldChg>
      <pc:sldChg chg="addSp delSp modSp">
        <pc:chgData name="Teoh Teik Toe" userId="S::teohteiktoe@tssglobalsingapore.onmicrosoft.com::04285961-8f1d-4dac-83a4-2cd896b4506a" providerId="AD" clId="Web-{D8F3902F-3ECB-9E39-794B-D939F028B129}" dt="2022-11-06T05:08:56.940" v="223" actId="20577"/>
        <pc:sldMkLst>
          <pc:docMk/>
          <pc:sldMk cId="4021015357" sldId="1593"/>
        </pc:sldMkLst>
        <pc:spChg chg="mod">
          <ac:chgData name="Teoh Teik Toe" userId="S::teohteiktoe@tssglobalsingapore.onmicrosoft.com::04285961-8f1d-4dac-83a4-2cd896b4506a" providerId="AD" clId="Web-{D8F3902F-3ECB-9E39-794B-D939F028B129}" dt="2022-11-06T04:59:43.843" v="98" actId="1076"/>
          <ac:spMkLst>
            <pc:docMk/>
            <pc:sldMk cId="4021015357" sldId="1593"/>
            <ac:spMk id="2" creationId="{DE2295D3-D5F4-F101-1F23-A5689F4C6809}"/>
          </ac:spMkLst>
        </pc:spChg>
        <pc:spChg chg="mod">
          <ac:chgData name="Teoh Teik Toe" userId="S::teohteiktoe@tssglobalsingapore.onmicrosoft.com::04285961-8f1d-4dac-83a4-2cd896b4506a" providerId="AD" clId="Web-{D8F3902F-3ECB-9E39-794B-D939F028B129}" dt="2022-11-06T05:05:54.043" v="185" actId="20577"/>
          <ac:spMkLst>
            <pc:docMk/>
            <pc:sldMk cId="4021015357" sldId="1593"/>
            <ac:spMk id="3" creationId="{84B530AF-22DE-8E14-F8F1-5E0F2AC5D480}"/>
          </ac:spMkLst>
        </pc:spChg>
        <pc:spChg chg="del mod">
          <ac:chgData name="Teoh Teik Toe" userId="S::teohteiktoe@tssglobalsingapore.onmicrosoft.com::04285961-8f1d-4dac-83a4-2cd896b4506a" providerId="AD" clId="Web-{D8F3902F-3ECB-9E39-794B-D939F028B129}" dt="2022-11-06T05:06:30.513" v="187"/>
          <ac:spMkLst>
            <pc:docMk/>
            <pc:sldMk cId="4021015357" sldId="1593"/>
            <ac:spMk id="4" creationId="{42F61E3C-0F59-2305-830E-2F4099F33EE0}"/>
          </ac:spMkLst>
        </pc:spChg>
        <pc:spChg chg="add mod">
          <ac:chgData name="Teoh Teik Toe" userId="S::teohteiktoe@tssglobalsingapore.onmicrosoft.com::04285961-8f1d-4dac-83a4-2cd896b4506a" providerId="AD" clId="Web-{D8F3902F-3ECB-9E39-794B-D939F028B129}" dt="2022-11-06T05:08:56.940" v="223" actId="20577"/>
          <ac:spMkLst>
            <pc:docMk/>
            <pc:sldMk cId="4021015357" sldId="1593"/>
            <ac:spMk id="5" creationId="{F9A130B1-918D-0F19-A37E-ACB5654085D4}"/>
          </ac:spMkLst>
        </pc:spChg>
      </pc:sldChg>
      <pc:sldChg chg="modSp">
        <pc:chgData name="Teoh Teik Toe" userId="S::teohteiktoe@tssglobalsingapore.onmicrosoft.com::04285961-8f1d-4dac-83a4-2cd896b4506a" providerId="AD" clId="Web-{D8F3902F-3ECB-9E39-794B-D939F028B129}" dt="2022-11-06T04:58:59.045" v="76" actId="20577"/>
        <pc:sldMkLst>
          <pc:docMk/>
          <pc:sldMk cId="277731694" sldId="1594"/>
        </pc:sldMkLst>
        <pc:spChg chg="mod">
          <ac:chgData name="Teoh Teik Toe" userId="S::teohteiktoe@tssglobalsingapore.onmicrosoft.com::04285961-8f1d-4dac-83a4-2cd896b4506a" providerId="AD" clId="Web-{D8F3902F-3ECB-9E39-794B-D939F028B129}" dt="2022-11-06T04:58:59.045" v="76" actId="20577"/>
          <ac:spMkLst>
            <pc:docMk/>
            <pc:sldMk cId="277731694" sldId="1594"/>
            <ac:spMk id="2" creationId="{F65D5E6D-6035-6746-64CC-36D07D2525CF}"/>
          </ac:spMkLst>
        </pc:spChg>
      </pc:sldChg>
      <pc:sldChg chg="modSp">
        <pc:chgData name="Teoh Teik Toe" userId="S::teohteiktoe@tssglobalsingapore.onmicrosoft.com::04285961-8f1d-4dac-83a4-2cd896b4506a" providerId="AD" clId="Web-{D8F3902F-3ECB-9E39-794B-D939F028B129}" dt="2022-11-06T04:57:04.604" v="50" actId="20577"/>
        <pc:sldMkLst>
          <pc:docMk/>
          <pc:sldMk cId="2158155071" sldId="1595"/>
        </pc:sldMkLst>
        <pc:spChg chg="mod">
          <ac:chgData name="Teoh Teik Toe" userId="S::teohteiktoe@tssglobalsingapore.onmicrosoft.com::04285961-8f1d-4dac-83a4-2cd896b4506a" providerId="AD" clId="Web-{D8F3902F-3ECB-9E39-794B-D939F028B129}" dt="2022-11-06T04:56:47.947" v="43" actId="20577"/>
          <ac:spMkLst>
            <pc:docMk/>
            <pc:sldMk cId="2158155071" sldId="1595"/>
            <ac:spMk id="4" creationId="{BA847461-EFF8-7E66-33E8-36349A2FB7D6}"/>
          </ac:spMkLst>
        </pc:spChg>
        <pc:spChg chg="mod">
          <ac:chgData name="Teoh Teik Toe" userId="S::teohteiktoe@tssglobalsingapore.onmicrosoft.com::04285961-8f1d-4dac-83a4-2cd896b4506a" providerId="AD" clId="Web-{D8F3902F-3ECB-9E39-794B-D939F028B129}" dt="2022-11-06T04:57:04.604" v="50" actId="20577"/>
          <ac:spMkLst>
            <pc:docMk/>
            <pc:sldMk cId="2158155071" sldId="1595"/>
            <ac:spMk id="6" creationId="{5A704DAF-EEA9-87D0-2EEA-AA0BEFB8B0FC}"/>
          </ac:spMkLst>
        </pc:spChg>
      </pc:sldChg>
      <pc:sldChg chg="delSp modSp">
        <pc:chgData name="Teoh Teik Toe" userId="S::teohteiktoe@tssglobalsingapore.onmicrosoft.com::04285961-8f1d-4dac-83a4-2cd896b4506a" providerId="AD" clId="Web-{D8F3902F-3ECB-9E39-794B-D939F028B129}" dt="2022-11-06T04:53:16.331" v="20" actId="1076"/>
        <pc:sldMkLst>
          <pc:docMk/>
          <pc:sldMk cId="3217794067" sldId="1597"/>
        </pc:sldMkLst>
        <pc:spChg chg="mod">
          <ac:chgData name="Teoh Teik Toe" userId="S::teohteiktoe@tssglobalsingapore.onmicrosoft.com::04285961-8f1d-4dac-83a4-2cd896b4506a" providerId="AD" clId="Web-{D8F3902F-3ECB-9E39-794B-D939F028B129}" dt="2022-11-06T04:53:12.034" v="19" actId="1076"/>
          <ac:spMkLst>
            <pc:docMk/>
            <pc:sldMk cId="3217794067" sldId="1597"/>
            <ac:spMk id="3" creationId="{84B530AF-22DE-8E14-F8F1-5E0F2AC5D480}"/>
          </ac:spMkLst>
        </pc:spChg>
        <pc:spChg chg="del mod">
          <ac:chgData name="Teoh Teik Toe" userId="S::teohteiktoe@tssglobalsingapore.onmicrosoft.com::04285961-8f1d-4dac-83a4-2cd896b4506a" providerId="AD" clId="Web-{D8F3902F-3ECB-9E39-794B-D939F028B129}" dt="2022-11-06T04:52:30.423" v="10"/>
          <ac:spMkLst>
            <pc:docMk/>
            <pc:sldMk cId="3217794067" sldId="1597"/>
            <ac:spMk id="4" creationId="{6EEA7F05-E2D6-14A3-0A31-D3BFF1ECF6D9}"/>
          </ac:spMkLst>
        </pc:spChg>
        <pc:spChg chg="mod">
          <ac:chgData name="Teoh Teik Toe" userId="S::teohteiktoe@tssglobalsingapore.onmicrosoft.com::04285961-8f1d-4dac-83a4-2cd896b4506a" providerId="AD" clId="Web-{D8F3902F-3ECB-9E39-794B-D939F028B129}" dt="2022-11-06T04:52:34.064" v="11" actId="1076"/>
          <ac:spMkLst>
            <pc:docMk/>
            <pc:sldMk cId="3217794067" sldId="1597"/>
            <ac:spMk id="5" creationId="{90967FD0-D046-480E-5DC1-E86D440D909D}"/>
          </ac:spMkLst>
        </pc:spChg>
        <pc:spChg chg="mod">
          <ac:chgData name="Teoh Teik Toe" userId="S::teohteiktoe@tssglobalsingapore.onmicrosoft.com::04285961-8f1d-4dac-83a4-2cd896b4506a" providerId="AD" clId="Web-{D8F3902F-3ECB-9E39-794B-D939F028B129}" dt="2022-11-06T04:52:38.627" v="12" actId="1076"/>
          <ac:spMkLst>
            <pc:docMk/>
            <pc:sldMk cId="3217794067" sldId="1597"/>
            <ac:spMk id="6" creationId="{B1D3C692-71AD-DAF2-8558-6AAF676D0EDA}"/>
          </ac:spMkLst>
        </pc:spChg>
        <pc:spChg chg="mod">
          <ac:chgData name="Teoh Teik Toe" userId="S::teohteiktoe@tssglobalsingapore.onmicrosoft.com::04285961-8f1d-4dac-83a4-2cd896b4506a" providerId="AD" clId="Web-{D8F3902F-3ECB-9E39-794B-D939F028B129}" dt="2022-11-06T04:53:16.331" v="20" actId="1076"/>
          <ac:spMkLst>
            <pc:docMk/>
            <pc:sldMk cId="3217794067" sldId="1597"/>
            <ac:spMk id="7" creationId="{B8EB9506-35C1-F2E0-68C9-F724ACBA8FDE}"/>
          </ac:spMkLst>
        </pc:spChg>
      </pc:sldChg>
      <pc:sldChg chg="modSp">
        <pc:chgData name="Teoh Teik Toe" userId="S::teohteiktoe@tssglobalsingapore.onmicrosoft.com::04285961-8f1d-4dac-83a4-2cd896b4506a" providerId="AD" clId="Web-{D8F3902F-3ECB-9E39-794B-D939F028B129}" dt="2022-11-06T05:14:08.215" v="236" actId="20577"/>
        <pc:sldMkLst>
          <pc:docMk/>
          <pc:sldMk cId="442424429" sldId="1598"/>
        </pc:sldMkLst>
        <pc:spChg chg="mod">
          <ac:chgData name="Teoh Teik Toe" userId="S::teohteiktoe@tssglobalsingapore.onmicrosoft.com::04285961-8f1d-4dac-83a4-2cd896b4506a" providerId="AD" clId="Web-{D8F3902F-3ECB-9E39-794B-D939F028B129}" dt="2022-11-06T05:14:08.215" v="236" actId="20577"/>
          <ac:spMkLst>
            <pc:docMk/>
            <pc:sldMk cId="442424429" sldId="1598"/>
            <ac:spMk id="2" creationId="{84B8B6A8-C8C3-7974-0569-46672B1F2082}"/>
          </ac:spMkLst>
        </pc:spChg>
      </pc:sldChg>
      <pc:sldChg chg="modSp">
        <pc:chgData name="Teoh Teik Toe" userId="S::teohteiktoe@tssglobalsingapore.onmicrosoft.com::04285961-8f1d-4dac-83a4-2cd896b4506a" providerId="AD" clId="Web-{D8F3902F-3ECB-9E39-794B-D939F028B129}" dt="2022-11-06T05:13:58.496" v="234" actId="20577"/>
        <pc:sldMkLst>
          <pc:docMk/>
          <pc:sldMk cId="3021120890" sldId="1607"/>
        </pc:sldMkLst>
        <pc:spChg chg="mod">
          <ac:chgData name="Teoh Teik Toe" userId="S::teohteiktoe@tssglobalsingapore.onmicrosoft.com::04285961-8f1d-4dac-83a4-2cd896b4506a" providerId="AD" clId="Web-{D8F3902F-3ECB-9E39-794B-D939F028B129}" dt="2022-11-06T05:13:58.496" v="234" actId="20577"/>
          <ac:spMkLst>
            <pc:docMk/>
            <pc:sldMk cId="3021120890" sldId="1607"/>
            <ac:spMk id="3" creationId="{84B530AF-22DE-8E14-F8F1-5E0F2AC5D480}"/>
          </ac:spMkLst>
        </pc:spChg>
      </pc:sldChg>
      <pc:sldChg chg="delSp modSp add replId modNotes">
        <pc:chgData name="Teoh Teik Toe" userId="S::teohteiktoe@tssglobalsingapore.onmicrosoft.com::04285961-8f1d-4dac-83a4-2cd896b4506a" providerId="AD" clId="Web-{D8F3902F-3ECB-9E39-794B-D939F028B129}" dt="2022-11-06T04:56:01.805" v="38" actId="1076"/>
        <pc:sldMkLst>
          <pc:docMk/>
          <pc:sldMk cId="3605747061" sldId="1608"/>
        </pc:sldMkLst>
        <pc:spChg chg="mod">
          <ac:chgData name="Teoh Teik Toe" userId="S::teohteiktoe@tssglobalsingapore.onmicrosoft.com::04285961-8f1d-4dac-83a4-2cd896b4506a" providerId="AD" clId="Web-{D8F3902F-3ECB-9E39-794B-D939F028B129}" dt="2022-11-06T04:55:56.742" v="37" actId="14100"/>
          <ac:spMkLst>
            <pc:docMk/>
            <pc:sldMk cId="3605747061" sldId="1608"/>
            <ac:spMk id="3" creationId="{84B530AF-22DE-8E14-F8F1-5E0F2AC5D480}"/>
          </ac:spMkLst>
        </pc:spChg>
        <pc:spChg chg="mod">
          <ac:chgData name="Teoh Teik Toe" userId="S::teohteiktoe@tssglobalsingapore.onmicrosoft.com::04285961-8f1d-4dac-83a4-2cd896b4506a" providerId="AD" clId="Web-{D8F3902F-3ECB-9E39-794B-D939F028B129}" dt="2022-11-06T04:56:01.805" v="38" actId="1076"/>
          <ac:spMkLst>
            <pc:docMk/>
            <pc:sldMk cId="3605747061" sldId="1608"/>
            <ac:spMk id="4" creationId="{6EEA7F05-E2D6-14A3-0A31-D3BFF1ECF6D9}"/>
          </ac:spMkLst>
        </pc:spChg>
        <pc:spChg chg="del">
          <ac:chgData name="Teoh Teik Toe" userId="S::teohteiktoe@tssglobalsingapore.onmicrosoft.com::04285961-8f1d-4dac-83a4-2cd896b4506a" providerId="AD" clId="Web-{D8F3902F-3ECB-9E39-794B-D939F028B129}" dt="2022-11-06T04:53:49.144" v="23"/>
          <ac:spMkLst>
            <pc:docMk/>
            <pc:sldMk cId="3605747061" sldId="1608"/>
            <ac:spMk id="5" creationId="{90967FD0-D046-480E-5DC1-E86D440D909D}"/>
          </ac:spMkLst>
        </pc:spChg>
        <pc:spChg chg="del">
          <ac:chgData name="Teoh Teik Toe" userId="S::teohteiktoe@tssglobalsingapore.onmicrosoft.com::04285961-8f1d-4dac-83a4-2cd896b4506a" providerId="AD" clId="Web-{D8F3902F-3ECB-9E39-794B-D939F028B129}" dt="2022-11-06T04:53:49.144" v="21"/>
          <ac:spMkLst>
            <pc:docMk/>
            <pc:sldMk cId="3605747061" sldId="1608"/>
            <ac:spMk id="6" creationId="{B1D3C692-71AD-DAF2-8558-6AAF676D0EDA}"/>
          </ac:spMkLst>
        </pc:spChg>
        <pc:spChg chg="del">
          <ac:chgData name="Teoh Teik Toe" userId="S::teohteiktoe@tssglobalsingapore.onmicrosoft.com::04285961-8f1d-4dac-83a4-2cd896b4506a" providerId="AD" clId="Web-{D8F3902F-3ECB-9E39-794B-D939F028B129}" dt="2022-11-06T04:53:49.144" v="22"/>
          <ac:spMkLst>
            <pc:docMk/>
            <pc:sldMk cId="3605747061" sldId="1608"/>
            <ac:spMk id="7" creationId="{B8EB9506-35C1-F2E0-68C9-F724ACBA8FDE}"/>
          </ac:spMkLst>
        </pc:spChg>
      </pc:sldChg>
      <pc:sldChg chg="add replId">
        <pc:chgData name="Teoh Teik Toe" userId="S::teohteiktoe@tssglobalsingapore.onmicrosoft.com::04285961-8f1d-4dac-83a4-2cd896b4506a" providerId="AD" clId="Web-{D8F3902F-3ECB-9E39-794B-D939F028B129}" dt="2022-11-06T05:13:27.620" v="227"/>
        <pc:sldMkLst>
          <pc:docMk/>
          <pc:sldMk cId="1448233704" sldId="1609"/>
        </pc:sldMkLst>
      </pc:sldChg>
    </pc:docChg>
  </pc:docChgLst>
  <pc:docChgLst>
    <pc:chgData name="Teoh Teik Toe" userId="04285961-8f1d-4dac-83a4-2cd896b4506a" providerId="ADAL" clId="{DB30EEE1-14DA-40DF-9844-4F2DAA064A5E}"/>
    <pc:docChg chg="custSel addSld delSld modSld sldOrd">
      <pc:chgData name="Teoh Teik Toe" userId="04285961-8f1d-4dac-83a4-2cd896b4506a" providerId="ADAL" clId="{DB30EEE1-14DA-40DF-9844-4F2DAA064A5E}" dt="2022-12-19T04:02:06.423" v="535" actId="20577"/>
      <pc:docMkLst>
        <pc:docMk/>
      </pc:docMkLst>
      <pc:sldChg chg="modSp mod">
        <pc:chgData name="Teoh Teik Toe" userId="04285961-8f1d-4dac-83a4-2cd896b4506a" providerId="ADAL" clId="{DB30EEE1-14DA-40DF-9844-4F2DAA064A5E}" dt="2022-12-19T04:02:06.423" v="535" actId="20577"/>
        <pc:sldMkLst>
          <pc:docMk/>
          <pc:sldMk cId="3421466370" sldId="487"/>
        </pc:sldMkLst>
        <pc:spChg chg="mod">
          <ac:chgData name="Teoh Teik Toe" userId="04285961-8f1d-4dac-83a4-2cd896b4506a" providerId="ADAL" clId="{DB30EEE1-14DA-40DF-9844-4F2DAA064A5E}" dt="2022-12-19T04:02:06.423" v="535" actId="20577"/>
          <ac:spMkLst>
            <pc:docMk/>
            <pc:sldMk cId="3421466370" sldId="487"/>
            <ac:spMk id="2" creationId="{E25F59AF-7B41-4BE6-9D0A-B08791B36E03}"/>
          </ac:spMkLst>
        </pc:spChg>
        <pc:spChg chg="mod">
          <ac:chgData name="Teoh Teik Toe" userId="04285961-8f1d-4dac-83a4-2cd896b4506a" providerId="ADAL" clId="{DB30EEE1-14DA-40DF-9844-4F2DAA064A5E}" dt="2022-12-19T03:43:18.943" v="287" actId="20577"/>
          <ac:spMkLst>
            <pc:docMk/>
            <pc:sldMk cId="3421466370" sldId="487"/>
            <ac:spMk id="3" creationId="{4565E510-2CAB-4EC1-B4DD-E98EF098F0FF}"/>
          </ac:spMkLst>
        </pc:spChg>
      </pc:sldChg>
      <pc:sldChg chg="del">
        <pc:chgData name="Teoh Teik Toe" userId="04285961-8f1d-4dac-83a4-2cd896b4506a" providerId="ADAL" clId="{DB30EEE1-14DA-40DF-9844-4F2DAA064A5E}" dt="2022-12-19T03:37:21.030" v="200" actId="2696"/>
        <pc:sldMkLst>
          <pc:docMk/>
          <pc:sldMk cId="2808551533" sldId="1068"/>
        </pc:sldMkLst>
      </pc:sldChg>
      <pc:sldChg chg="modSp add mod">
        <pc:chgData name="Teoh Teik Toe" userId="04285961-8f1d-4dac-83a4-2cd896b4506a" providerId="ADAL" clId="{DB30EEE1-14DA-40DF-9844-4F2DAA064A5E}" dt="2022-12-19T03:46:20.875" v="365" actId="1036"/>
        <pc:sldMkLst>
          <pc:docMk/>
          <pc:sldMk cId="3664807187" sldId="1068"/>
        </pc:sldMkLst>
        <pc:picChg chg="mod">
          <ac:chgData name="Teoh Teik Toe" userId="04285961-8f1d-4dac-83a4-2cd896b4506a" providerId="ADAL" clId="{DB30EEE1-14DA-40DF-9844-4F2DAA064A5E}" dt="2022-12-19T03:46:20.875" v="365" actId="1036"/>
          <ac:picMkLst>
            <pc:docMk/>
            <pc:sldMk cId="3664807187" sldId="1068"/>
            <ac:picMk id="5" creationId="{BCAFA9B3-5957-47D9-8D9A-5E3BD5BA492D}"/>
          </ac:picMkLst>
        </pc:picChg>
      </pc:sldChg>
      <pc:sldChg chg="modSp mod">
        <pc:chgData name="Teoh Teik Toe" userId="04285961-8f1d-4dac-83a4-2cd896b4506a" providerId="ADAL" clId="{DB30EEE1-14DA-40DF-9844-4F2DAA064A5E}" dt="2022-12-19T03:37:10.496" v="199" actId="20577"/>
        <pc:sldMkLst>
          <pc:docMk/>
          <pc:sldMk cId="4001144137" sldId="1101"/>
        </pc:sldMkLst>
        <pc:spChg chg="mod">
          <ac:chgData name="Teoh Teik Toe" userId="04285961-8f1d-4dac-83a4-2cd896b4506a" providerId="ADAL" clId="{DB30EEE1-14DA-40DF-9844-4F2DAA064A5E}" dt="2022-12-19T03:37:10.496" v="199" actId="20577"/>
          <ac:spMkLst>
            <pc:docMk/>
            <pc:sldMk cId="4001144137" sldId="1101"/>
            <ac:spMk id="2" creationId="{638555EC-F27B-469A-A0DF-B261EAAA47E7}"/>
          </ac:spMkLst>
        </pc:spChg>
      </pc:sldChg>
      <pc:sldChg chg="del">
        <pc:chgData name="Teoh Teik Toe" userId="04285961-8f1d-4dac-83a4-2cd896b4506a" providerId="ADAL" clId="{DB30EEE1-14DA-40DF-9844-4F2DAA064A5E}" dt="2022-12-19T03:36:23.161" v="170" actId="2696"/>
        <pc:sldMkLst>
          <pc:docMk/>
          <pc:sldMk cId="2753129965" sldId="1102"/>
        </pc:sldMkLst>
      </pc:sldChg>
      <pc:sldChg chg="add">
        <pc:chgData name="Teoh Teik Toe" userId="04285961-8f1d-4dac-83a4-2cd896b4506a" providerId="ADAL" clId="{DB30EEE1-14DA-40DF-9844-4F2DAA064A5E}" dt="2022-12-19T03:36:31.731" v="171"/>
        <pc:sldMkLst>
          <pc:docMk/>
          <pc:sldMk cId="3055753010" sldId="1102"/>
        </pc:sldMkLst>
      </pc:sldChg>
      <pc:sldChg chg="del">
        <pc:chgData name="Teoh Teik Toe" userId="04285961-8f1d-4dac-83a4-2cd896b4506a" providerId="ADAL" clId="{DB30EEE1-14DA-40DF-9844-4F2DAA064A5E}" dt="2022-12-19T03:32:17.911" v="140" actId="47"/>
        <pc:sldMkLst>
          <pc:docMk/>
          <pc:sldMk cId="2534906721" sldId="1233"/>
        </pc:sldMkLst>
      </pc:sldChg>
      <pc:sldChg chg="del">
        <pc:chgData name="Teoh Teik Toe" userId="04285961-8f1d-4dac-83a4-2cd896b4506a" providerId="ADAL" clId="{DB30EEE1-14DA-40DF-9844-4F2DAA064A5E}" dt="2022-12-19T03:31:16.572" v="138" actId="47"/>
        <pc:sldMkLst>
          <pc:docMk/>
          <pc:sldMk cId="2044899356" sldId="1235"/>
        </pc:sldMkLst>
      </pc:sldChg>
      <pc:sldChg chg="ord">
        <pc:chgData name="Teoh Teik Toe" userId="04285961-8f1d-4dac-83a4-2cd896b4506a" providerId="ADAL" clId="{DB30EEE1-14DA-40DF-9844-4F2DAA064A5E}" dt="2022-12-19T03:42:56.013" v="273"/>
        <pc:sldMkLst>
          <pc:docMk/>
          <pc:sldMk cId="1883248666" sldId="1297"/>
        </pc:sldMkLst>
      </pc:sldChg>
      <pc:sldChg chg="del">
        <pc:chgData name="Teoh Teik Toe" userId="04285961-8f1d-4dac-83a4-2cd896b4506a" providerId="ADAL" clId="{DB30EEE1-14DA-40DF-9844-4F2DAA064A5E}" dt="2022-12-19T03:39:31.878" v="208" actId="2696"/>
        <pc:sldMkLst>
          <pc:docMk/>
          <pc:sldMk cId="3595793123" sldId="1298"/>
        </pc:sldMkLst>
      </pc:sldChg>
      <pc:sldChg chg="add">
        <pc:chgData name="Teoh Teik Toe" userId="04285961-8f1d-4dac-83a4-2cd896b4506a" providerId="ADAL" clId="{DB30EEE1-14DA-40DF-9844-4F2DAA064A5E}" dt="2022-12-19T03:39:41.071" v="209"/>
        <pc:sldMkLst>
          <pc:docMk/>
          <pc:sldMk cId="3855023405" sldId="1298"/>
        </pc:sldMkLst>
      </pc:sldChg>
      <pc:sldChg chg="del">
        <pc:chgData name="Teoh Teik Toe" userId="04285961-8f1d-4dac-83a4-2cd896b4506a" providerId="ADAL" clId="{DB30EEE1-14DA-40DF-9844-4F2DAA064A5E}" dt="2022-12-19T03:25:23.470" v="135" actId="47"/>
        <pc:sldMkLst>
          <pc:docMk/>
          <pc:sldMk cId="4263835713" sldId="1311"/>
        </pc:sldMkLst>
      </pc:sldChg>
      <pc:sldChg chg="del">
        <pc:chgData name="Teoh Teik Toe" userId="04285961-8f1d-4dac-83a4-2cd896b4506a" providerId="ADAL" clId="{DB30EEE1-14DA-40DF-9844-4F2DAA064A5E}" dt="2022-12-19T03:25:47.703" v="136" actId="47"/>
        <pc:sldMkLst>
          <pc:docMk/>
          <pc:sldMk cId="3987954453" sldId="1313"/>
        </pc:sldMkLst>
      </pc:sldChg>
      <pc:sldChg chg="del">
        <pc:chgData name="Teoh Teik Toe" userId="04285961-8f1d-4dac-83a4-2cd896b4506a" providerId="ADAL" clId="{DB30EEE1-14DA-40DF-9844-4F2DAA064A5E}" dt="2022-12-19T03:37:21.030" v="200" actId="2696"/>
        <pc:sldMkLst>
          <pc:docMk/>
          <pc:sldMk cId="1085801182" sldId="1363"/>
        </pc:sldMkLst>
      </pc:sldChg>
      <pc:sldChg chg="add">
        <pc:chgData name="Teoh Teik Toe" userId="04285961-8f1d-4dac-83a4-2cd896b4506a" providerId="ADAL" clId="{DB30EEE1-14DA-40DF-9844-4F2DAA064A5E}" dt="2022-12-19T03:37:25.489" v="201"/>
        <pc:sldMkLst>
          <pc:docMk/>
          <pc:sldMk cId="1128529227" sldId="1363"/>
        </pc:sldMkLst>
      </pc:sldChg>
      <pc:sldChg chg="del">
        <pc:chgData name="Teoh Teik Toe" userId="04285961-8f1d-4dac-83a4-2cd896b4506a" providerId="ADAL" clId="{DB30EEE1-14DA-40DF-9844-4F2DAA064A5E}" dt="2022-12-19T03:37:21.030" v="200" actId="2696"/>
        <pc:sldMkLst>
          <pc:docMk/>
          <pc:sldMk cId="2041283029" sldId="1364"/>
        </pc:sldMkLst>
      </pc:sldChg>
      <pc:sldChg chg="add">
        <pc:chgData name="Teoh Teik Toe" userId="04285961-8f1d-4dac-83a4-2cd896b4506a" providerId="ADAL" clId="{DB30EEE1-14DA-40DF-9844-4F2DAA064A5E}" dt="2022-12-19T03:37:25.489" v="201"/>
        <pc:sldMkLst>
          <pc:docMk/>
          <pc:sldMk cId="2318278334" sldId="1364"/>
        </pc:sldMkLst>
      </pc:sldChg>
      <pc:sldChg chg="add">
        <pc:chgData name="Teoh Teik Toe" userId="04285961-8f1d-4dac-83a4-2cd896b4506a" providerId="ADAL" clId="{DB30EEE1-14DA-40DF-9844-4F2DAA064A5E}" dt="2022-12-19T03:38:28.399" v="207"/>
        <pc:sldMkLst>
          <pc:docMk/>
          <pc:sldMk cId="955247272" sldId="1365"/>
        </pc:sldMkLst>
      </pc:sldChg>
      <pc:sldChg chg="del">
        <pc:chgData name="Teoh Teik Toe" userId="04285961-8f1d-4dac-83a4-2cd896b4506a" providerId="ADAL" clId="{DB30EEE1-14DA-40DF-9844-4F2DAA064A5E}" dt="2022-12-19T03:38:16.278" v="206" actId="2696"/>
        <pc:sldMkLst>
          <pc:docMk/>
          <pc:sldMk cId="1007042565" sldId="1365"/>
        </pc:sldMkLst>
      </pc:sldChg>
      <pc:sldChg chg="add">
        <pc:chgData name="Teoh Teik Toe" userId="04285961-8f1d-4dac-83a4-2cd896b4506a" providerId="ADAL" clId="{DB30EEE1-14DA-40DF-9844-4F2DAA064A5E}" dt="2022-12-19T03:37:25.489" v="201"/>
        <pc:sldMkLst>
          <pc:docMk/>
          <pc:sldMk cId="324685106" sldId="1407"/>
        </pc:sldMkLst>
      </pc:sldChg>
      <pc:sldChg chg="del">
        <pc:chgData name="Teoh Teik Toe" userId="04285961-8f1d-4dac-83a4-2cd896b4506a" providerId="ADAL" clId="{DB30EEE1-14DA-40DF-9844-4F2DAA064A5E}" dt="2022-12-19T03:37:21.030" v="200" actId="2696"/>
        <pc:sldMkLst>
          <pc:docMk/>
          <pc:sldMk cId="3970452285" sldId="1407"/>
        </pc:sldMkLst>
      </pc:sldChg>
      <pc:sldChg chg="del">
        <pc:chgData name="Teoh Teik Toe" userId="04285961-8f1d-4dac-83a4-2cd896b4506a" providerId="ADAL" clId="{DB30EEE1-14DA-40DF-9844-4F2DAA064A5E}" dt="2022-12-19T03:13:25.378" v="17" actId="47"/>
        <pc:sldMkLst>
          <pc:docMk/>
          <pc:sldMk cId="1707805806" sldId="1409"/>
        </pc:sldMkLst>
      </pc:sldChg>
      <pc:sldChg chg="del">
        <pc:chgData name="Teoh Teik Toe" userId="04285961-8f1d-4dac-83a4-2cd896b4506a" providerId="ADAL" clId="{DB30EEE1-14DA-40DF-9844-4F2DAA064A5E}" dt="2022-12-19T03:13:18.008" v="10" actId="47"/>
        <pc:sldMkLst>
          <pc:docMk/>
          <pc:sldMk cId="2253917738" sldId="1518"/>
        </pc:sldMkLst>
      </pc:sldChg>
      <pc:sldChg chg="del">
        <pc:chgData name="Teoh Teik Toe" userId="04285961-8f1d-4dac-83a4-2cd896b4506a" providerId="ADAL" clId="{DB30EEE1-14DA-40DF-9844-4F2DAA064A5E}" dt="2022-12-19T03:13:18.747" v="11" actId="47"/>
        <pc:sldMkLst>
          <pc:docMk/>
          <pc:sldMk cId="2375077143" sldId="1519"/>
        </pc:sldMkLst>
      </pc:sldChg>
      <pc:sldChg chg="del">
        <pc:chgData name="Teoh Teik Toe" userId="04285961-8f1d-4dac-83a4-2cd896b4506a" providerId="ADAL" clId="{DB30EEE1-14DA-40DF-9844-4F2DAA064A5E}" dt="2022-12-19T03:13:26.821" v="18" actId="47"/>
        <pc:sldMkLst>
          <pc:docMk/>
          <pc:sldMk cId="3696297039" sldId="1521"/>
        </pc:sldMkLst>
      </pc:sldChg>
      <pc:sldChg chg="del">
        <pc:chgData name="Teoh Teik Toe" userId="04285961-8f1d-4dac-83a4-2cd896b4506a" providerId="ADAL" clId="{DB30EEE1-14DA-40DF-9844-4F2DAA064A5E}" dt="2022-12-19T03:13:19.633" v="12" actId="47"/>
        <pc:sldMkLst>
          <pc:docMk/>
          <pc:sldMk cId="782656657" sldId="1524"/>
        </pc:sldMkLst>
      </pc:sldChg>
      <pc:sldChg chg="del">
        <pc:chgData name="Teoh Teik Toe" userId="04285961-8f1d-4dac-83a4-2cd896b4506a" providerId="ADAL" clId="{DB30EEE1-14DA-40DF-9844-4F2DAA064A5E}" dt="2022-12-19T03:13:22.677" v="15" actId="47"/>
        <pc:sldMkLst>
          <pc:docMk/>
          <pc:sldMk cId="3447597032" sldId="1537"/>
        </pc:sldMkLst>
      </pc:sldChg>
      <pc:sldChg chg="del">
        <pc:chgData name="Teoh Teik Toe" userId="04285961-8f1d-4dac-83a4-2cd896b4506a" providerId="ADAL" clId="{DB30EEE1-14DA-40DF-9844-4F2DAA064A5E}" dt="2022-12-19T03:13:24.060" v="16" actId="47"/>
        <pc:sldMkLst>
          <pc:docMk/>
          <pc:sldMk cId="4255034318" sldId="1538"/>
        </pc:sldMkLst>
      </pc:sldChg>
      <pc:sldChg chg="del">
        <pc:chgData name="Teoh Teik Toe" userId="04285961-8f1d-4dac-83a4-2cd896b4506a" providerId="ADAL" clId="{DB30EEE1-14DA-40DF-9844-4F2DAA064A5E}" dt="2022-12-19T03:13:20.631" v="13" actId="47"/>
        <pc:sldMkLst>
          <pc:docMk/>
          <pc:sldMk cId="2165250774" sldId="1540"/>
        </pc:sldMkLst>
      </pc:sldChg>
      <pc:sldChg chg="del">
        <pc:chgData name="Teoh Teik Toe" userId="04285961-8f1d-4dac-83a4-2cd896b4506a" providerId="ADAL" clId="{DB30EEE1-14DA-40DF-9844-4F2DAA064A5E}" dt="2022-12-19T03:13:17.340" v="9" actId="47"/>
        <pc:sldMkLst>
          <pc:docMk/>
          <pc:sldMk cId="3961582415" sldId="1541"/>
        </pc:sldMkLst>
      </pc:sldChg>
      <pc:sldChg chg="del">
        <pc:chgData name="Teoh Teik Toe" userId="04285961-8f1d-4dac-83a4-2cd896b4506a" providerId="ADAL" clId="{DB30EEE1-14DA-40DF-9844-4F2DAA064A5E}" dt="2022-12-19T03:13:21.711" v="14" actId="47"/>
        <pc:sldMkLst>
          <pc:docMk/>
          <pc:sldMk cId="3441229563" sldId="1542"/>
        </pc:sldMkLst>
      </pc:sldChg>
      <pc:sldChg chg="del">
        <pc:chgData name="Teoh Teik Toe" userId="04285961-8f1d-4dac-83a4-2cd896b4506a" providerId="ADAL" clId="{DB30EEE1-14DA-40DF-9844-4F2DAA064A5E}" dt="2022-12-19T03:13:11.341" v="7" actId="47"/>
        <pc:sldMkLst>
          <pc:docMk/>
          <pc:sldMk cId="4021015357" sldId="1593"/>
        </pc:sldMkLst>
      </pc:sldChg>
      <pc:sldChg chg="del">
        <pc:chgData name="Teoh Teik Toe" userId="04285961-8f1d-4dac-83a4-2cd896b4506a" providerId="ADAL" clId="{DB30EEE1-14DA-40DF-9844-4F2DAA064A5E}" dt="2022-12-19T03:13:08.750" v="6" actId="47"/>
        <pc:sldMkLst>
          <pc:docMk/>
          <pc:sldMk cId="277731694" sldId="1594"/>
        </pc:sldMkLst>
      </pc:sldChg>
      <pc:sldChg chg="del">
        <pc:chgData name="Teoh Teik Toe" userId="04285961-8f1d-4dac-83a4-2cd896b4506a" providerId="ADAL" clId="{DB30EEE1-14DA-40DF-9844-4F2DAA064A5E}" dt="2022-12-19T03:13:07.534" v="5" actId="47"/>
        <pc:sldMkLst>
          <pc:docMk/>
          <pc:sldMk cId="2158155071" sldId="1595"/>
        </pc:sldMkLst>
      </pc:sldChg>
      <pc:sldChg chg="del">
        <pc:chgData name="Teoh Teik Toe" userId="04285961-8f1d-4dac-83a4-2cd896b4506a" providerId="ADAL" clId="{DB30EEE1-14DA-40DF-9844-4F2DAA064A5E}" dt="2022-12-19T03:13:02.147" v="1" actId="47"/>
        <pc:sldMkLst>
          <pc:docMk/>
          <pc:sldMk cId="442424429" sldId="1598"/>
        </pc:sldMkLst>
      </pc:sldChg>
      <pc:sldChg chg="modSp mod">
        <pc:chgData name="Teoh Teik Toe" userId="04285961-8f1d-4dac-83a4-2cd896b4506a" providerId="ADAL" clId="{DB30EEE1-14DA-40DF-9844-4F2DAA064A5E}" dt="2022-12-19T03:13:40.256" v="49" actId="20577"/>
        <pc:sldMkLst>
          <pc:docMk/>
          <pc:sldMk cId="4178236190" sldId="1599"/>
        </pc:sldMkLst>
        <pc:spChg chg="mod">
          <ac:chgData name="Teoh Teik Toe" userId="04285961-8f1d-4dac-83a4-2cd896b4506a" providerId="ADAL" clId="{DB30EEE1-14DA-40DF-9844-4F2DAA064A5E}" dt="2022-12-19T03:13:40.256" v="49" actId="20577"/>
          <ac:spMkLst>
            <pc:docMk/>
            <pc:sldMk cId="4178236190" sldId="1599"/>
            <ac:spMk id="2" creationId="{F5202861-4876-975B-9100-462B949F24B8}"/>
          </ac:spMkLst>
        </pc:spChg>
      </pc:sldChg>
      <pc:sldChg chg="del">
        <pc:chgData name="Teoh Teik Toe" userId="04285961-8f1d-4dac-83a4-2cd896b4506a" providerId="ADAL" clId="{DB30EEE1-14DA-40DF-9844-4F2DAA064A5E}" dt="2022-12-19T03:26:41.427" v="137" actId="47"/>
        <pc:sldMkLst>
          <pc:docMk/>
          <pc:sldMk cId="1290901099" sldId="1604"/>
        </pc:sldMkLst>
      </pc:sldChg>
      <pc:sldChg chg="del">
        <pc:chgData name="Teoh Teik Toe" userId="04285961-8f1d-4dac-83a4-2cd896b4506a" providerId="ADAL" clId="{DB30EEE1-14DA-40DF-9844-4F2DAA064A5E}" dt="2022-12-19T03:38:11.852" v="205" actId="47"/>
        <pc:sldMkLst>
          <pc:docMk/>
          <pc:sldMk cId="3226044420" sldId="1605"/>
        </pc:sldMkLst>
      </pc:sldChg>
      <pc:sldChg chg="del">
        <pc:chgData name="Teoh Teik Toe" userId="04285961-8f1d-4dac-83a4-2cd896b4506a" providerId="ADAL" clId="{DB30EEE1-14DA-40DF-9844-4F2DAA064A5E}" dt="2022-12-19T03:38:10.639" v="204" actId="47"/>
        <pc:sldMkLst>
          <pc:docMk/>
          <pc:sldMk cId="2158165328" sldId="1606"/>
        </pc:sldMkLst>
      </pc:sldChg>
      <pc:sldChg chg="del">
        <pc:chgData name="Teoh Teik Toe" userId="04285961-8f1d-4dac-83a4-2cd896b4506a" providerId="ADAL" clId="{DB30EEE1-14DA-40DF-9844-4F2DAA064A5E}" dt="2022-12-19T03:13:12.528" v="8" actId="47"/>
        <pc:sldMkLst>
          <pc:docMk/>
          <pc:sldMk cId="3021120890" sldId="1607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470406018" sldId="1608"/>
        </pc:sldMkLst>
      </pc:sldChg>
      <pc:sldChg chg="add del">
        <pc:chgData name="Teoh Teik Toe" userId="04285961-8f1d-4dac-83a4-2cd896b4506a" providerId="ADAL" clId="{DB30EEE1-14DA-40DF-9844-4F2DAA064A5E}" dt="2022-12-19T03:37:40.207" v="202" actId="2696"/>
        <pc:sldMkLst>
          <pc:docMk/>
          <pc:sldMk cId="1356570497" sldId="1614"/>
        </pc:sldMkLst>
      </pc:sldChg>
      <pc:sldChg chg="add">
        <pc:chgData name="Teoh Teik Toe" userId="04285961-8f1d-4dac-83a4-2cd896b4506a" providerId="ADAL" clId="{DB30EEE1-14DA-40DF-9844-4F2DAA064A5E}" dt="2022-12-19T03:37:49.392" v="203"/>
        <pc:sldMkLst>
          <pc:docMk/>
          <pc:sldMk cId="1681554352" sldId="1614"/>
        </pc:sldMkLst>
      </pc:sldChg>
      <pc:sldChg chg="add">
        <pc:chgData name="Teoh Teik Toe" userId="04285961-8f1d-4dac-83a4-2cd896b4506a" providerId="ADAL" clId="{DB30EEE1-14DA-40DF-9844-4F2DAA064A5E}" dt="2022-12-19T03:37:49.392" v="203"/>
        <pc:sldMkLst>
          <pc:docMk/>
          <pc:sldMk cId="2312471048" sldId="1615"/>
        </pc:sldMkLst>
      </pc:sldChg>
      <pc:sldChg chg="add del">
        <pc:chgData name="Teoh Teik Toe" userId="04285961-8f1d-4dac-83a4-2cd896b4506a" providerId="ADAL" clId="{DB30EEE1-14DA-40DF-9844-4F2DAA064A5E}" dt="2022-12-19T03:37:40.207" v="202" actId="2696"/>
        <pc:sldMkLst>
          <pc:docMk/>
          <pc:sldMk cId="2761485992" sldId="1615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2730525089" sldId="1616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3501961225" sldId="1617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229685962" sldId="1619"/>
        </pc:sldMkLst>
      </pc:sldChg>
      <pc:sldChg chg="del">
        <pc:chgData name="Teoh Teik Toe" userId="04285961-8f1d-4dac-83a4-2cd896b4506a" providerId="ADAL" clId="{DB30EEE1-14DA-40DF-9844-4F2DAA064A5E}" dt="2022-12-19T03:13:06.347" v="4" actId="47"/>
        <pc:sldMkLst>
          <pc:docMk/>
          <pc:sldMk cId="3070255402" sldId="1620"/>
        </pc:sldMkLst>
      </pc:sldChg>
      <pc:sldChg chg="del">
        <pc:chgData name="Teoh Teik Toe" userId="04285961-8f1d-4dac-83a4-2cd896b4506a" providerId="ADAL" clId="{DB30EEE1-14DA-40DF-9844-4F2DAA064A5E}" dt="2022-12-19T03:13:05.828" v="3" actId="47"/>
        <pc:sldMkLst>
          <pc:docMk/>
          <pc:sldMk cId="4243480958" sldId="1621"/>
        </pc:sldMkLst>
      </pc:sldChg>
      <pc:sldChg chg="del">
        <pc:chgData name="Teoh Teik Toe" userId="04285961-8f1d-4dac-83a4-2cd896b4506a" providerId="ADAL" clId="{DB30EEE1-14DA-40DF-9844-4F2DAA064A5E}" dt="2022-12-19T03:13:04.760" v="2" actId="47"/>
        <pc:sldMkLst>
          <pc:docMk/>
          <pc:sldMk cId="3050283955" sldId="1622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2641976700" sldId="1623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1341819203" sldId="1624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3674006677" sldId="1625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767195611" sldId="1626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2599090388" sldId="1627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1489508280" sldId="1628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4208745677" sldId="1629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2836951911" sldId="1630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1140197924" sldId="1631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3709009789" sldId="1632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265576686" sldId="1633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1885425510" sldId="1634"/>
        </pc:sldMkLst>
      </pc:sldChg>
      <pc:sldChg chg="add">
        <pc:chgData name="Teoh Teik Toe" userId="04285961-8f1d-4dac-83a4-2cd896b4506a" providerId="ADAL" clId="{DB30EEE1-14DA-40DF-9844-4F2DAA064A5E}" dt="2022-12-19T03:12:55.086" v="0"/>
        <pc:sldMkLst>
          <pc:docMk/>
          <pc:sldMk cId="1862380684" sldId="1635"/>
        </pc:sldMkLst>
      </pc:sldChg>
      <pc:sldChg chg="delSp modSp new mod">
        <pc:chgData name="Teoh Teik Toe" userId="04285961-8f1d-4dac-83a4-2cd896b4506a" providerId="ADAL" clId="{DB30EEE1-14DA-40DF-9844-4F2DAA064A5E}" dt="2022-12-19T03:14:10.531" v="65" actId="1076"/>
        <pc:sldMkLst>
          <pc:docMk/>
          <pc:sldMk cId="938693224" sldId="1636"/>
        </pc:sldMkLst>
        <pc:spChg chg="mod">
          <ac:chgData name="Teoh Teik Toe" userId="04285961-8f1d-4dac-83a4-2cd896b4506a" providerId="ADAL" clId="{DB30EEE1-14DA-40DF-9844-4F2DAA064A5E}" dt="2022-12-19T03:14:10.531" v="65" actId="1076"/>
          <ac:spMkLst>
            <pc:docMk/>
            <pc:sldMk cId="938693224" sldId="1636"/>
            <ac:spMk id="2" creationId="{B24B275E-EAAF-E29A-5440-FD8AB76BC0FE}"/>
          </ac:spMkLst>
        </pc:spChg>
        <pc:spChg chg="del">
          <ac:chgData name="Teoh Teik Toe" userId="04285961-8f1d-4dac-83a4-2cd896b4506a" providerId="ADAL" clId="{DB30EEE1-14DA-40DF-9844-4F2DAA064A5E}" dt="2022-12-19T03:14:06.425" v="64" actId="478"/>
          <ac:spMkLst>
            <pc:docMk/>
            <pc:sldMk cId="938693224" sldId="1636"/>
            <ac:spMk id="3" creationId="{76C4E52E-F2F7-38F3-444D-A1632B18ED9E}"/>
          </ac:spMkLst>
        </pc:spChg>
      </pc:sldChg>
      <pc:sldChg chg="add del">
        <pc:chgData name="Teoh Teik Toe" userId="04285961-8f1d-4dac-83a4-2cd896b4506a" providerId="ADAL" clId="{DB30EEE1-14DA-40DF-9844-4F2DAA064A5E}" dt="2022-12-19T03:37:40.207" v="202" actId="2696"/>
        <pc:sldMkLst>
          <pc:docMk/>
          <pc:sldMk cId="2140992256" sldId="1637"/>
        </pc:sldMkLst>
      </pc:sldChg>
      <pc:sldChg chg="add">
        <pc:chgData name="Teoh Teik Toe" userId="04285961-8f1d-4dac-83a4-2cd896b4506a" providerId="ADAL" clId="{DB30EEE1-14DA-40DF-9844-4F2DAA064A5E}" dt="2022-12-19T03:37:49.392" v="203"/>
        <pc:sldMkLst>
          <pc:docMk/>
          <pc:sldMk cId="4080331505" sldId="1637"/>
        </pc:sldMkLst>
      </pc:sldChg>
      <pc:sldChg chg="add">
        <pc:chgData name="Teoh Teik Toe" userId="04285961-8f1d-4dac-83a4-2cd896b4506a" providerId="ADAL" clId="{DB30EEE1-14DA-40DF-9844-4F2DAA064A5E}" dt="2022-12-19T03:56:47.780" v="529"/>
        <pc:sldMkLst>
          <pc:docMk/>
          <pc:sldMk cId="374748343" sldId="1638"/>
        </pc:sldMkLst>
      </pc:sldChg>
      <pc:sldChg chg="addSp delSp modSp new del mod ord">
        <pc:chgData name="Teoh Teik Toe" userId="04285961-8f1d-4dac-83a4-2cd896b4506a" providerId="ADAL" clId="{DB30EEE1-14DA-40DF-9844-4F2DAA064A5E}" dt="2022-12-19T03:56:42.513" v="528" actId="2696"/>
        <pc:sldMkLst>
          <pc:docMk/>
          <pc:sldMk cId="3351523444" sldId="1638"/>
        </pc:sldMkLst>
        <pc:spChg chg="mod">
          <ac:chgData name="Teoh Teik Toe" userId="04285961-8f1d-4dac-83a4-2cd896b4506a" providerId="ADAL" clId="{DB30EEE1-14DA-40DF-9844-4F2DAA064A5E}" dt="2022-12-19T03:44:10.520" v="353" actId="20577"/>
          <ac:spMkLst>
            <pc:docMk/>
            <pc:sldMk cId="3351523444" sldId="1638"/>
            <ac:spMk id="2" creationId="{4FDB6396-31CA-9430-4F98-B375B4C4C803}"/>
          </ac:spMkLst>
        </pc:spChg>
        <pc:spChg chg="del">
          <ac:chgData name="Teoh Teik Toe" userId="04285961-8f1d-4dac-83a4-2cd896b4506a" providerId="ADAL" clId="{DB30EEE1-14DA-40DF-9844-4F2DAA064A5E}" dt="2022-12-19T03:45:31.616" v="356" actId="478"/>
          <ac:spMkLst>
            <pc:docMk/>
            <pc:sldMk cId="3351523444" sldId="1638"/>
            <ac:spMk id="3" creationId="{58050408-1141-DA21-CCF9-38DCDF77113E}"/>
          </ac:spMkLst>
        </pc:spChg>
        <pc:spChg chg="add mod">
          <ac:chgData name="Teoh Teik Toe" userId="04285961-8f1d-4dac-83a4-2cd896b4506a" providerId="ADAL" clId="{DB30EEE1-14DA-40DF-9844-4F2DAA064A5E}" dt="2022-12-19T03:48:42.943" v="424" actId="1076"/>
          <ac:spMkLst>
            <pc:docMk/>
            <pc:sldMk cId="3351523444" sldId="1638"/>
            <ac:spMk id="6" creationId="{A3240619-693A-8D80-F454-94AC728F255B}"/>
          </ac:spMkLst>
        </pc:spChg>
        <pc:spChg chg="add mod">
          <ac:chgData name="Teoh Teik Toe" userId="04285961-8f1d-4dac-83a4-2cd896b4506a" providerId="ADAL" clId="{DB30EEE1-14DA-40DF-9844-4F2DAA064A5E}" dt="2022-12-19T03:48:37.266" v="423" actId="1076"/>
          <ac:spMkLst>
            <pc:docMk/>
            <pc:sldMk cId="3351523444" sldId="1638"/>
            <ac:spMk id="7" creationId="{6D09921D-8061-2664-E6FF-38060BBACBF2}"/>
          </ac:spMkLst>
        </pc:spChg>
        <pc:spChg chg="add mod">
          <ac:chgData name="Teoh Teik Toe" userId="04285961-8f1d-4dac-83a4-2cd896b4506a" providerId="ADAL" clId="{DB30EEE1-14DA-40DF-9844-4F2DAA064A5E}" dt="2022-12-19T03:49:42.509" v="426" actId="1076"/>
          <ac:spMkLst>
            <pc:docMk/>
            <pc:sldMk cId="3351523444" sldId="1638"/>
            <ac:spMk id="8" creationId="{855E2B76-3AA2-DA28-B83A-244370836308}"/>
          </ac:spMkLst>
        </pc:spChg>
        <pc:spChg chg="add del mod">
          <ac:chgData name="Teoh Teik Toe" userId="04285961-8f1d-4dac-83a4-2cd896b4506a" providerId="ADAL" clId="{DB30EEE1-14DA-40DF-9844-4F2DAA064A5E}" dt="2022-12-19T03:51:30.600" v="465" actId="478"/>
          <ac:spMkLst>
            <pc:docMk/>
            <pc:sldMk cId="3351523444" sldId="1638"/>
            <ac:spMk id="9" creationId="{8B2898C3-1EB6-9445-80A2-E7AC5BAB2CFC}"/>
          </ac:spMkLst>
        </pc:spChg>
        <pc:spChg chg="add mod">
          <ac:chgData name="Teoh Teik Toe" userId="04285961-8f1d-4dac-83a4-2cd896b4506a" providerId="ADAL" clId="{DB30EEE1-14DA-40DF-9844-4F2DAA064A5E}" dt="2022-12-19T03:49:42.509" v="426" actId="1076"/>
          <ac:spMkLst>
            <pc:docMk/>
            <pc:sldMk cId="3351523444" sldId="1638"/>
            <ac:spMk id="10" creationId="{3D22DBC7-C3FF-0543-63BF-124A60351083}"/>
          </ac:spMkLst>
        </pc:spChg>
        <pc:spChg chg="add mod">
          <ac:chgData name="Teoh Teik Toe" userId="04285961-8f1d-4dac-83a4-2cd896b4506a" providerId="ADAL" clId="{DB30EEE1-14DA-40DF-9844-4F2DAA064A5E}" dt="2022-12-19T03:51:28.704" v="464" actId="1076"/>
          <ac:spMkLst>
            <pc:docMk/>
            <pc:sldMk cId="3351523444" sldId="1638"/>
            <ac:spMk id="11" creationId="{A5CC4100-41E3-0121-6959-584B2C88DB2E}"/>
          </ac:spMkLst>
        </pc:spChg>
        <pc:spChg chg="add mod">
          <ac:chgData name="Teoh Teik Toe" userId="04285961-8f1d-4dac-83a4-2cd896b4506a" providerId="ADAL" clId="{DB30EEE1-14DA-40DF-9844-4F2DAA064A5E}" dt="2022-12-19T03:49:42.509" v="426" actId="1076"/>
          <ac:spMkLst>
            <pc:docMk/>
            <pc:sldMk cId="3351523444" sldId="1638"/>
            <ac:spMk id="12" creationId="{7ADDE062-FE0E-DDBC-6224-E1EF9B5FFCFC}"/>
          </ac:spMkLst>
        </pc:spChg>
        <pc:spChg chg="add mod">
          <ac:chgData name="Teoh Teik Toe" userId="04285961-8f1d-4dac-83a4-2cd896b4506a" providerId="ADAL" clId="{DB30EEE1-14DA-40DF-9844-4F2DAA064A5E}" dt="2022-12-19T03:49:57.616" v="428" actId="1076"/>
          <ac:spMkLst>
            <pc:docMk/>
            <pc:sldMk cId="3351523444" sldId="1638"/>
            <ac:spMk id="13" creationId="{46F75A68-113E-7E09-F6D1-A2E1455F9AE9}"/>
          </ac:spMkLst>
        </pc:spChg>
        <pc:spChg chg="add mod">
          <ac:chgData name="Teoh Teik Toe" userId="04285961-8f1d-4dac-83a4-2cd896b4506a" providerId="ADAL" clId="{DB30EEE1-14DA-40DF-9844-4F2DAA064A5E}" dt="2022-12-19T03:49:42.509" v="426" actId="1076"/>
          <ac:spMkLst>
            <pc:docMk/>
            <pc:sldMk cId="3351523444" sldId="1638"/>
            <ac:spMk id="14" creationId="{0902176F-9E70-CC9B-3B15-4CEFCBA8D4A7}"/>
          </ac:spMkLst>
        </pc:spChg>
        <pc:spChg chg="add mod">
          <ac:chgData name="Teoh Teik Toe" userId="04285961-8f1d-4dac-83a4-2cd896b4506a" providerId="ADAL" clId="{DB30EEE1-14DA-40DF-9844-4F2DAA064A5E}" dt="2022-12-19T03:49:42.509" v="426" actId="1076"/>
          <ac:spMkLst>
            <pc:docMk/>
            <pc:sldMk cId="3351523444" sldId="1638"/>
            <ac:spMk id="15" creationId="{5E0B304E-6F03-A247-7932-B0942AF5217E}"/>
          </ac:spMkLst>
        </pc:spChg>
        <pc:spChg chg="add mod">
          <ac:chgData name="Teoh Teik Toe" userId="04285961-8f1d-4dac-83a4-2cd896b4506a" providerId="ADAL" clId="{DB30EEE1-14DA-40DF-9844-4F2DAA064A5E}" dt="2022-12-19T03:50:45.220" v="444" actId="20577"/>
          <ac:spMkLst>
            <pc:docMk/>
            <pc:sldMk cId="3351523444" sldId="1638"/>
            <ac:spMk id="16" creationId="{6182A54A-1488-4F75-EAA1-BA0D28EA4693}"/>
          </ac:spMkLst>
        </pc:spChg>
        <pc:spChg chg="add mod">
          <ac:chgData name="Teoh Teik Toe" userId="04285961-8f1d-4dac-83a4-2cd896b4506a" providerId="ADAL" clId="{DB30EEE1-14DA-40DF-9844-4F2DAA064A5E}" dt="2022-12-19T03:50:51.320" v="445" actId="20577"/>
          <ac:spMkLst>
            <pc:docMk/>
            <pc:sldMk cId="3351523444" sldId="1638"/>
            <ac:spMk id="17" creationId="{034617EA-B420-46A4-45B3-2E54CDE1039B}"/>
          </ac:spMkLst>
        </pc:spChg>
        <pc:spChg chg="add del mod">
          <ac:chgData name="Teoh Teik Toe" userId="04285961-8f1d-4dac-83a4-2cd896b4506a" providerId="ADAL" clId="{DB30EEE1-14DA-40DF-9844-4F2DAA064A5E}" dt="2022-12-19T03:51:01.364" v="447" actId="478"/>
          <ac:spMkLst>
            <pc:docMk/>
            <pc:sldMk cId="3351523444" sldId="1638"/>
            <ac:spMk id="19" creationId="{0B77D254-4381-F35E-0752-1EFDDDE22F2F}"/>
          </ac:spMkLst>
        </pc:spChg>
        <pc:spChg chg="add mod">
          <ac:chgData name="Teoh Teik Toe" userId="04285961-8f1d-4dac-83a4-2cd896b4506a" providerId="ADAL" clId="{DB30EEE1-14DA-40DF-9844-4F2DAA064A5E}" dt="2022-12-19T03:50:07.091" v="431" actId="1076"/>
          <ac:spMkLst>
            <pc:docMk/>
            <pc:sldMk cId="3351523444" sldId="1638"/>
            <ac:spMk id="20" creationId="{C98B879E-C377-1283-8AA9-2371D738BAFA}"/>
          </ac:spMkLst>
        </pc:spChg>
        <pc:spChg chg="add mod">
          <ac:chgData name="Teoh Teik Toe" userId="04285961-8f1d-4dac-83a4-2cd896b4506a" providerId="ADAL" clId="{DB30EEE1-14DA-40DF-9844-4F2DAA064A5E}" dt="2022-12-19T03:50:12.407" v="433" actId="1076"/>
          <ac:spMkLst>
            <pc:docMk/>
            <pc:sldMk cId="3351523444" sldId="1638"/>
            <ac:spMk id="21" creationId="{BFE79674-60CF-BB0C-006F-B6E65995D44C}"/>
          </ac:spMkLst>
        </pc:spChg>
        <pc:spChg chg="add mod">
          <ac:chgData name="Teoh Teik Toe" userId="04285961-8f1d-4dac-83a4-2cd896b4506a" providerId="ADAL" clId="{DB30EEE1-14DA-40DF-9844-4F2DAA064A5E}" dt="2022-12-19T03:52:23.063" v="491" actId="1076"/>
          <ac:spMkLst>
            <pc:docMk/>
            <pc:sldMk cId="3351523444" sldId="1638"/>
            <ac:spMk id="22" creationId="{95B13DE3-50DA-8F71-2AD2-D581F10F1A60}"/>
          </ac:spMkLst>
        </pc:spChg>
        <pc:spChg chg="add mod">
          <ac:chgData name="Teoh Teik Toe" userId="04285961-8f1d-4dac-83a4-2cd896b4506a" providerId="ADAL" clId="{DB30EEE1-14DA-40DF-9844-4F2DAA064A5E}" dt="2022-12-19T03:50:33.052" v="441" actId="14100"/>
          <ac:spMkLst>
            <pc:docMk/>
            <pc:sldMk cId="3351523444" sldId="1638"/>
            <ac:spMk id="23" creationId="{9B83868E-6FE4-8E93-B3AF-7D739EE42252}"/>
          </ac:spMkLst>
        </pc:spChg>
        <pc:spChg chg="add mod">
          <ac:chgData name="Teoh Teik Toe" userId="04285961-8f1d-4dac-83a4-2cd896b4506a" providerId="ADAL" clId="{DB30EEE1-14DA-40DF-9844-4F2DAA064A5E}" dt="2022-12-19T03:50:27.523" v="439" actId="14100"/>
          <ac:spMkLst>
            <pc:docMk/>
            <pc:sldMk cId="3351523444" sldId="1638"/>
            <ac:spMk id="24" creationId="{75653810-2252-5EF9-3A39-ACFFF731B234}"/>
          </ac:spMkLst>
        </pc:spChg>
        <pc:spChg chg="add mod">
          <ac:chgData name="Teoh Teik Toe" userId="04285961-8f1d-4dac-83a4-2cd896b4506a" providerId="ADAL" clId="{DB30EEE1-14DA-40DF-9844-4F2DAA064A5E}" dt="2022-12-19T03:51:43.644" v="481" actId="20577"/>
          <ac:spMkLst>
            <pc:docMk/>
            <pc:sldMk cId="3351523444" sldId="1638"/>
            <ac:spMk id="25" creationId="{315C11B5-97F2-DEBF-2921-093DA1D8A0D5}"/>
          </ac:spMkLst>
        </pc:spChg>
        <pc:spChg chg="add mod">
          <ac:chgData name="Teoh Teik Toe" userId="04285961-8f1d-4dac-83a4-2cd896b4506a" providerId="ADAL" clId="{DB30EEE1-14DA-40DF-9844-4F2DAA064A5E}" dt="2022-12-19T03:51:58.188" v="485" actId="1076"/>
          <ac:spMkLst>
            <pc:docMk/>
            <pc:sldMk cId="3351523444" sldId="1638"/>
            <ac:spMk id="26" creationId="{10CBE249-94C7-3FB8-7F50-FA91B9AA00C9}"/>
          </ac:spMkLst>
        </pc:spChg>
        <pc:spChg chg="add mod">
          <ac:chgData name="Teoh Teik Toe" userId="04285961-8f1d-4dac-83a4-2cd896b4506a" providerId="ADAL" clId="{DB30EEE1-14DA-40DF-9844-4F2DAA064A5E}" dt="2022-12-19T03:52:08.060" v="488" actId="14100"/>
          <ac:spMkLst>
            <pc:docMk/>
            <pc:sldMk cId="3351523444" sldId="1638"/>
            <ac:spMk id="27" creationId="{2BBE303C-C2DE-D9CB-47EF-C3F743A3FB4D}"/>
          </ac:spMkLst>
        </pc:spChg>
        <pc:spChg chg="add mod">
          <ac:chgData name="Teoh Teik Toe" userId="04285961-8f1d-4dac-83a4-2cd896b4506a" providerId="ADAL" clId="{DB30EEE1-14DA-40DF-9844-4F2DAA064A5E}" dt="2022-12-19T03:52:15.968" v="490" actId="1076"/>
          <ac:spMkLst>
            <pc:docMk/>
            <pc:sldMk cId="3351523444" sldId="1638"/>
            <ac:spMk id="28" creationId="{5FB8F2FD-00F4-8655-4DF9-6CCB639F6500}"/>
          </ac:spMkLst>
        </pc:spChg>
        <pc:spChg chg="add mod">
          <ac:chgData name="Teoh Teik Toe" userId="04285961-8f1d-4dac-83a4-2cd896b4506a" providerId="ADAL" clId="{DB30EEE1-14DA-40DF-9844-4F2DAA064A5E}" dt="2022-12-19T03:52:37.367" v="494" actId="14100"/>
          <ac:spMkLst>
            <pc:docMk/>
            <pc:sldMk cId="3351523444" sldId="1638"/>
            <ac:spMk id="29" creationId="{026191AB-ED3E-62DC-443E-9F970116A350}"/>
          </ac:spMkLst>
        </pc:spChg>
        <pc:spChg chg="add mod">
          <ac:chgData name="Teoh Teik Toe" userId="04285961-8f1d-4dac-83a4-2cd896b4506a" providerId="ADAL" clId="{DB30EEE1-14DA-40DF-9844-4F2DAA064A5E}" dt="2022-12-19T03:52:46.138" v="497" actId="14100"/>
          <ac:spMkLst>
            <pc:docMk/>
            <pc:sldMk cId="3351523444" sldId="1638"/>
            <ac:spMk id="30" creationId="{7FE77084-813B-1015-1B61-FDCAC0AA104B}"/>
          </ac:spMkLst>
        </pc:spChg>
        <pc:spChg chg="add mod">
          <ac:chgData name="Teoh Teik Toe" userId="04285961-8f1d-4dac-83a4-2cd896b4506a" providerId="ADAL" clId="{DB30EEE1-14DA-40DF-9844-4F2DAA064A5E}" dt="2022-12-19T03:53:02.196" v="508" actId="20577"/>
          <ac:spMkLst>
            <pc:docMk/>
            <pc:sldMk cId="3351523444" sldId="1638"/>
            <ac:spMk id="31" creationId="{ADBBDA8C-F46B-AA26-C9BD-3E35C81CE458}"/>
          </ac:spMkLst>
        </pc:spChg>
        <pc:spChg chg="add mod">
          <ac:chgData name="Teoh Teik Toe" userId="04285961-8f1d-4dac-83a4-2cd896b4506a" providerId="ADAL" clId="{DB30EEE1-14DA-40DF-9844-4F2DAA064A5E}" dt="2022-12-19T03:54:21.834" v="521" actId="14100"/>
          <ac:spMkLst>
            <pc:docMk/>
            <pc:sldMk cId="3351523444" sldId="1638"/>
            <ac:spMk id="32" creationId="{7725CD13-9C79-5D82-218E-3FC01CE28556}"/>
          </ac:spMkLst>
        </pc:spChg>
        <pc:graphicFrameChg chg="add del mod">
          <ac:chgData name="Teoh Teik Toe" userId="04285961-8f1d-4dac-83a4-2cd896b4506a" providerId="ADAL" clId="{DB30EEE1-14DA-40DF-9844-4F2DAA064A5E}" dt="2022-12-19T03:51:03.478" v="448" actId="478"/>
          <ac:graphicFrameMkLst>
            <pc:docMk/>
            <pc:sldMk cId="3351523444" sldId="1638"/>
            <ac:graphicFrameMk id="18" creationId="{DD76349E-E5F5-B4BC-AF45-134C361A75D3}"/>
          </ac:graphicFrameMkLst>
        </pc:graphicFrameChg>
        <pc:picChg chg="add mod">
          <ac:chgData name="Teoh Teik Toe" userId="04285961-8f1d-4dac-83a4-2cd896b4506a" providerId="ADAL" clId="{DB30EEE1-14DA-40DF-9844-4F2DAA064A5E}" dt="2022-12-19T03:46:40.640" v="370" actId="14100"/>
          <ac:picMkLst>
            <pc:docMk/>
            <pc:sldMk cId="3351523444" sldId="1638"/>
            <ac:picMk id="4" creationId="{6AD9EF04-6511-D4A1-0BC6-45AEDBDB6FDD}"/>
          </ac:picMkLst>
        </pc:picChg>
        <pc:picChg chg="add mod">
          <ac:chgData name="Teoh Teik Toe" userId="04285961-8f1d-4dac-83a4-2cd896b4506a" providerId="ADAL" clId="{DB30EEE1-14DA-40DF-9844-4F2DAA064A5E}" dt="2022-12-19T03:46:42.023" v="371" actId="1076"/>
          <ac:picMkLst>
            <pc:docMk/>
            <pc:sldMk cId="3351523444" sldId="1638"/>
            <ac:picMk id="5" creationId="{D716C075-2820-0EDD-B7E7-032505A43266}"/>
          </ac:picMkLst>
        </pc:picChg>
        <pc:picChg chg="add del mod">
          <ac:chgData name="Teoh Teik Toe" userId="04285961-8f1d-4dac-83a4-2cd896b4506a" providerId="ADAL" clId="{DB30EEE1-14DA-40DF-9844-4F2DAA064A5E}" dt="2022-12-19T03:46:47.600" v="373" actId="478"/>
          <ac:picMkLst>
            <pc:docMk/>
            <pc:sldMk cId="3351523444" sldId="1638"/>
            <ac:picMk id="1026" creationId="{C8F65D96-1F74-6BB6-79AF-9BFD350374BE}"/>
          </ac:picMkLst>
        </pc:picChg>
        <pc:cxnChg chg="add mod">
          <ac:chgData name="Teoh Teik Toe" userId="04285961-8f1d-4dac-83a4-2cd896b4506a" providerId="ADAL" clId="{DB30EEE1-14DA-40DF-9844-4F2DAA064A5E}" dt="2022-12-19T03:54:30.791" v="522" actId="11529"/>
          <ac:cxnSpMkLst>
            <pc:docMk/>
            <pc:sldMk cId="3351523444" sldId="1638"/>
            <ac:cxnSpMk id="34" creationId="{4B82030D-6561-F492-4E18-D78602DE752F}"/>
          </ac:cxnSpMkLst>
        </pc:cxnChg>
        <pc:cxnChg chg="add mod">
          <ac:chgData name="Teoh Teik Toe" userId="04285961-8f1d-4dac-83a4-2cd896b4506a" providerId="ADAL" clId="{DB30EEE1-14DA-40DF-9844-4F2DAA064A5E}" dt="2022-12-19T03:54:41.400" v="525" actId="14100"/>
          <ac:cxnSpMkLst>
            <pc:docMk/>
            <pc:sldMk cId="3351523444" sldId="1638"/>
            <ac:cxnSpMk id="35" creationId="{AB10A9DC-A9F3-F8DC-D0BE-9D6D139FB2D0}"/>
          </ac:cxnSpMkLst>
        </pc:cxnChg>
        <pc:cxnChg chg="add mod">
          <ac:chgData name="Teoh Teik Toe" userId="04285961-8f1d-4dac-83a4-2cd896b4506a" providerId="ADAL" clId="{DB30EEE1-14DA-40DF-9844-4F2DAA064A5E}" dt="2022-12-19T03:54:50.323" v="527" actId="14100"/>
          <ac:cxnSpMkLst>
            <pc:docMk/>
            <pc:sldMk cId="3351523444" sldId="1638"/>
            <ac:cxnSpMk id="37" creationId="{7B031650-FF0F-CA3F-0EAC-AA705BAFA8E8}"/>
          </ac:cxnSpMkLst>
        </pc:cxnChg>
      </pc:sldChg>
    </pc:docChg>
  </pc:docChgLst>
  <pc:docChgLst>
    <pc:chgData name="Teoh Teik Toe" userId="04285961-8f1d-4dac-83a4-2cd896b4506a" providerId="ADAL" clId="{3396428D-BE75-4696-A48A-3CBCD8B8CC29}"/>
    <pc:docChg chg="undo custSel addSld delSld modSld">
      <pc:chgData name="Teoh Teik Toe" userId="04285961-8f1d-4dac-83a4-2cd896b4506a" providerId="ADAL" clId="{3396428D-BE75-4696-A48A-3CBCD8B8CC29}" dt="2022-11-09T10:08:44.253" v="30" actId="47"/>
      <pc:docMkLst>
        <pc:docMk/>
      </pc:docMkLst>
      <pc:sldChg chg="modSp mod">
        <pc:chgData name="Teoh Teik Toe" userId="04285961-8f1d-4dac-83a4-2cd896b4506a" providerId="ADAL" clId="{3396428D-BE75-4696-A48A-3CBCD8B8CC29}" dt="2022-11-05T05:55:29.093" v="23"/>
        <pc:sldMkLst>
          <pc:docMk/>
          <pc:sldMk cId="4021015357" sldId="1593"/>
        </pc:sldMkLst>
        <pc:spChg chg="mod">
          <ac:chgData name="Teoh Teik Toe" userId="04285961-8f1d-4dac-83a4-2cd896b4506a" providerId="ADAL" clId="{3396428D-BE75-4696-A48A-3CBCD8B8CC29}" dt="2022-11-05T05:55:29.093" v="23"/>
          <ac:spMkLst>
            <pc:docMk/>
            <pc:sldMk cId="4021015357" sldId="1593"/>
            <ac:spMk id="3" creationId="{84B530AF-22DE-8E14-F8F1-5E0F2AC5D480}"/>
          </ac:spMkLst>
        </pc:spChg>
      </pc:sldChg>
      <pc:sldChg chg="modSp mod">
        <pc:chgData name="Teoh Teik Toe" userId="04285961-8f1d-4dac-83a4-2cd896b4506a" providerId="ADAL" clId="{3396428D-BE75-4696-A48A-3CBCD8B8CC29}" dt="2022-11-05T05:43:08.170" v="19" actId="1076"/>
        <pc:sldMkLst>
          <pc:docMk/>
          <pc:sldMk cId="277731694" sldId="1594"/>
        </pc:sldMkLst>
        <pc:spChg chg="mod">
          <ac:chgData name="Teoh Teik Toe" userId="04285961-8f1d-4dac-83a4-2cd896b4506a" providerId="ADAL" clId="{3396428D-BE75-4696-A48A-3CBCD8B8CC29}" dt="2022-11-05T05:43:08.170" v="19" actId="1076"/>
          <ac:spMkLst>
            <pc:docMk/>
            <pc:sldMk cId="277731694" sldId="1594"/>
            <ac:spMk id="2" creationId="{F65D5E6D-6035-6746-64CC-36D07D2525CF}"/>
          </ac:spMkLst>
        </pc:spChg>
      </pc:sldChg>
      <pc:sldChg chg="modSp mod">
        <pc:chgData name="Teoh Teik Toe" userId="04285961-8f1d-4dac-83a4-2cd896b4506a" providerId="ADAL" clId="{3396428D-BE75-4696-A48A-3CBCD8B8CC29}" dt="2022-11-05T04:04:26.426" v="11" actId="20577"/>
        <pc:sldMkLst>
          <pc:docMk/>
          <pc:sldMk cId="2158155071" sldId="1595"/>
        </pc:sldMkLst>
        <pc:spChg chg="mod">
          <ac:chgData name="Teoh Teik Toe" userId="04285961-8f1d-4dac-83a4-2cd896b4506a" providerId="ADAL" clId="{3396428D-BE75-4696-A48A-3CBCD8B8CC29}" dt="2022-11-05T04:04:26.426" v="11" actId="20577"/>
          <ac:spMkLst>
            <pc:docMk/>
            <pc:sldMk cId="2158155071" sldId="1595"/>
            <ac:spMk id="4" creationId="{BA847461-EFF8-7E66-33E8-36349A2FB7D6}"/>
          </ac:spMkLst>
        </pc:spChg>
      </pc:sldChg>
      <pc:sldChg chg="modSp del mod">
        <pc:chgData name="Teoh Teik Toe" userId="04285961-8f1d-4dac-83a4-2cd896b4506a" providerId="ADAL" clId="{3396428D-BE75-4696-A48A-3CBCD8B8CC29}" dt="2022-11-09T10:08:44.253" v="30" actId="47"/>
        <pc:sldMkLst>
          <pc:docMk/>
          <pc:sldMk cId="1485298039" sldId="1596"/>
        </pc:sldMkLst>
        <pc:spChg chg="mod">
          <ac:chgData name="Teoh Teik Toe" userId="04285961-8f1d-4dac-83a4-2cd896b4506a" providerId="ADAL" clId="{3396428D-BE75-4696-A48A-3CBCD8B8CC29}" dt="2022-11-05T03:49:04.243" v="6" actId="27636"/>
          <ac:spMkLst>
            <pc:docMk/>
            <pc:sldMk cId="1485298039" sldId="1596"/>
            <ac:spMk id="3" creationId="{84B530AF-22DE-8E14-F8F1-5E0F2AC5D480}"/>
          </ac:spMkLst>
        </pc:spChg>
      </pc:sldChg>
      <pc:sldChg chg="del">
        <pc:chgData name="Teoh Teik Toe" userId="04285961-8f1d-4dac-83a4-2cd896b4506a" providerId="ADAL" clId="{3396428D-BE75-4696-A48A-3CBCD8B8CC29}" dt="2022-11-09T10:08:42.786" v="28" actId="47"/>
        <pc:sldMkLst>
          <pc:docMk/>
          <pc:sldMk cId="3217794067" sldId="1597"/>
        </pc:sldMkLst>
      </pc:sldChg>
      <pc:sldChg chg="modSp mod">
        <pc:chgData name="Teoh Teik Toe" userId="04285961-8f1d-4dac-83a4-2cd896b4506a" providerId="ADAL" clId="{3396428D-BE75-4696-A48A-3CBCD8B8CC29}" dt="2022-11-05T07:38:08.284" v="26" actId="20577"/>
        <pc:sldMkLst>
          <pc:docMk/>
          <pc:sldMk cId="3021120890" sldId="1607"/>
        </pc:sldMkLst>
        <pc:spChg chg="mod">
          <ac:chgData name="Teoh Teik Toe" userId="04285961-8f1d-4dac-83a4-2cd896b4506a" providerId="ADAL" clId="{3396428D-BE75-4696-A48A-3CBCD8B8CC29}" dt="2022-11-05T07:38:08.284" v="26" actId="20577"/>
          <ac:spMkLst>
            <pc:docMk/>
            <pc:sldMk cId="3021120890" sldId="1607"/>
            <ac:spMk id="8" creationId="{19CFA0E3-C673-D084-CB86-ED2B308DC5ED}"/>
          </ac:spMkLst>
        </pc:spChg>
      </pc:sldChg>
      <pc:sldChg chg="new del">
        <pc:chgData name="Teoh Teik Toe" userId="04285961-8f1d-4dac-83a4-2cd896b4506a" providerId="ADAL" clId="{3396428D-BE75-4696-A48A-3CBCD8B8CC29}" dt="2022-11-05T05:33:19.278" v="13" actId="680"/>
        <pc:sldMkLst>
          <pc:docMk/>
          <pc:sldMk cId="3355631899" sldId="1608"/>
        </pc:sldMkLst>
      </pc:sldChg>
      <pc:sldChg chg="del">
        <pc:chgData name="Teoh Teik Toe" userId="04285961-8f1d-4dac-83a4-2cd896b4506a" providerId="ADAL" clId="{3396428D-BE75-4696-A48A-3CBCD8B8CC29}" dt="2022-11-09T10:08:43.582" v="29" actId="47"/>
        <pc:sldMkLst>
          <pc:docMk/>
          <pc:sldMk cId="3605747061" sldId="1608"/>
        </pc:sldMkLst>
      </pc:sldChg>
      <pc:sldChg chg="add">
        <pc:chgData name="Teoh Teik Toe" userId="04285961-8f1d-4dac-83a4-2cd896b4506a" providerId="ADAL" clId="{3396428D-BE75-4696-A48A-3CBCD8B8CC29}" dt="2022-11-09T10:08:39.591" v="27"/>
        <pc:sldMkLst>
          <pc:docMk/>
          <pc:sldMk cId="3070255402" sldId="1620"/>
        </pc:sldMkLst>
      </pc:sldChg>
      <pc:sldChg chg="add">
        <pc:chgData name="Teoh Teik Toe" userId="04285961-8f1d-4dac-83a4-2cd896b4506a" providerId="ADAL" clId="{3396428D-BE75-4696-A48A-3CBCD8B8CC29}" dt="2022-11-09T10:08:39.591" v="27"/>
        <pc:sldMkLst>
          <pc:docMk/>
          <pc:sldMk cId="4243480958" sldId="1621"/>
        </pc:sldMkLst>
      </pc:sldChg>
      <pc:sldChg chg="add">
        <pc:chgData name="Teoh Teik Toe" userId="04285961-8f1d-4dac-83a4-2cd896b4506a" providerId="ADAL" clId="{3396428D-BE75-4696-A48A-3CBCD8B8CC29}" dt="2022-11-09T10:08:39.591" v="27"/>
        <pc:sldMkLst>
          <pc:docMk/>
          <pc:sldMk cId="3050283955" sldId="162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FC5B3-379E-EF40-A0D2-38E640436CC2}" type="datetimeFigureOut">
              <a:rPr lang="en-US" smtClean="0">
                <a:latin typeface="Arial"/>
              </a:rPr>
              <a:t>12/19/2022</a:t>
            </a:fld>
            <a:endParaRPr lang="en-US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29101-7F9C-2D47-B95D-7561785BF174}" type="slidenum">
              <a:rPr lang="en-US" smtClean="0">
                <a:latin typeface="Arial"/>
              </a:rPr>
              <a:t>‹#›</a:t>
            </a:fld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117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A36F0-6936-4FC0-97A3-A708269A923B}" type="datetimeFigureOut">
              <a:rPr lang="en-SG" smtClean="0"/>
              <a:t>19/12/2022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20A2B-4052-4FBD-8A9E-819616F498F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4952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20A2B-4052-4FBD-8A9E-819616F498F6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34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5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0000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 userDrawn="1"/>
        </p:nvSpPr>
        <p:spPr bwMode="auto">
          <a:xfrm>
            <a:off x="760415" y="127000"/>
            <a:ext cx="7616825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8F1AA-3A6B-4A55-8511-F5B572336E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Rectangle 1"/>
          <p:cNvSpPr>
            <a:spLocks noChangeArrowheads="1"/>
          </p:cNvSpPr>
          <p:nvPr userDrawn="1"/>
        </p:nvSpPr>
        <p:spPr bwMode="auto">
          <a:xfrm>
            <a:off x="0" y="990600"/>
            <a:ext cx="533400" cy="61384"/>
          </a:xfrm>
          <a:prstGeom prst="rect">
            <a:avLst/>
          </a:prstGeom>
          <a:solidFill>
            <a:srgbClr val="FF4F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cs typeface="Arial" charset="0"/>
              </a:defRPr>
            </a:lvl9pPr>
          </a:lstStyle>
          <a:p>
            <a:endParaRPr lang="en-US" altLang="en-US" sz="180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12800"/>
          </a:xfrm>
        </p:spPr>
        <p:txBody>
          <a:bodyPr/>
          <a:lstStyle>
            <a:lvl1pPr algn="l">
              <a:defRPr sz="27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349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377A-8FCB-48AD-92CA-653A190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3AE0B-4ABA-40D5-8CE4-582C9A3AA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A372-DBC2-46DE-9DDA-FA86ACAF0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0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943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2"/>
            <a:ext cx="82296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82296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84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38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4994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94758"/>
            <a:ext cx="4040188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854994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94758"/>
            <a:ext cx="4041775" cy="36284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9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49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8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88618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788620"/>
            <a:ext cx="5111750" cy="539820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25147"/>
            <a:ext cx="3008313" cy="406167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4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CC899-6CEC-9548-B06D-7E1EB6F78CA3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562B1-0B0F-0246-9532-09536BC2A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9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6363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89196"/>
            <a:ext cx="8229600" cy="387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F1CC899-6CEC-9548-B06D-7E1EB6F78CA3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8153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15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8E6562B1-0B0F-0246-9532-09536BC2AE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TU_PP_slide_Footer_size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27909"/>
            <a:ext cx="9144000" cy="5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3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63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Arial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Arial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Arial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fXjR7HWQVDvW4b_UwFmEM_NymlOo4Wbw?usp=sharing" TargetMode="External"/><Relationship Id="rId2" Type="http://schemas.openxmlformats.org/officeDocument/2006/relationships/hyperlink" Target="https://youtu.be/ZVR2Way4nw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DWSSkL9zMwXktar8rxC_3rUGqxwNNTrR?usp=shari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vitalflux.com/decision-tree-algorithm-concepts-interview-questions-set-1/" TargetMode="External"/><Relationship Id="rId7" Type="http://schemas.openxmlformats.org/officeDocument/2006/relationships/hyperlink" Target="https://www.analyticsvidhya.com/blog/2017/09/30-questions-test-tree-based-models/" TargetMode="External"/><Relationship Id="rId2" Type="http://schemas.openxmlformats.org/officeDocument/2006/relationships/hyperlink" Target="https://www.dropbox.com/s/ed9s6zyrtjgc7dk/Shwartz.pdf?dl=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pNl-JwwplA" TargetMode="External"/><Relationship Id="rId5" Type="http://schemas.openxmlformats.org/officeDocument/2006/relationships/hyperlink" Target="https://www.youtube.com/watch?v=7VeUPuFGJHk" TargetMode="External"/><Relationship Id="rId4" Type="http://schemas.openxmlformats.org/officeDocument/2006/relationships/hyperlink" Target="http://nitin-panwar.github.io/Top-100-Data-science-interview-questions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8986" y="2603322"/>
            <a:ext cx="2015285" cy="1651356"/>
          </a:xfrm>
        </p:spPr>
        <p:txBody>
          <a:bodyPr>
            <a:normAutofit/>
          </a:bodyPr>
          <a:lstStyle/>
          <a:p>
            <a:r>
              <a:rPr lang="en-US" sz="2250" b="1" dirty="0">
                <a:solidFill>
                  <a:schemeClr val="bg1"/>
                </a:solidFill>
                <a:cs typeface="Arial"/>
              </a:rPr>
              <a:t>Tree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709" y="4977700"/>
            <a:ext cx="3756540" cy="1265293"/>
          </a:xfrm>
        </p:spPr>
        <p:txBody>
          <a:bodyPr>
            <a:normAutofit/>
          </a:bodyPr>
          <a:lstStyle/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Teoh Teik Toe</a:t>
            </a:r>
          </a:p>
          <a:p>
            <a:pPr algn="l"/>
            <a:r>
              <a:rPr lang="en-US" sz="1125">
                <a:solidFill>
                  <a:srgbClr val="FFFFFF"/>
                </a:solidFill>
                <a:cs typeface="Arial"/>
              </a:rPr>
              <a:t>ITOM/NBS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ttteoh@ntu.edu.sg</a:t>
            </a:r>
          </a:p>
          <a:p>
            <a:pPr algn="l"/>
            <a:r>
              <a:rPr lang="en-US" sz="1125" i="1">
                <a:solidFill>
                  <a:srgbClr val="FFFFFF"/>
                </a:solidFill>
                <a:cs typeface="Arial"/>
              </a:rPr>
              <a:t>97905202</a:t>
            </a:r>
          </a:p>
        </p:txBody>
      </p:sp>
    </p:spTree>
    <p:extLst>
      <p:ext uri="{BB962C8B-B14F-4D97-AF65-F5344CB8AC3E}">
        <p14:creationId xmlns:p14="http://schemas.microsoft.com/office/powerpoint/2010/main" val="189798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9D3-9FDA-4D8B-9904-98FB50FC5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258" y="157825"/>
            <a:ext cx="8229600" cy="1143000"/>
          </a:xfrm>
        </p:spPr>
        <p:txBody>
          <a:bodyPr/>
          <a:lstStyle/>
          <a:p>
            <a:r>
              <a:rPr lang="en-US"/>
              <a:t>2 Independent Variable, which will be at higher node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16C2-5EA6-41FE-9572-C2EDA132E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39" y="1341950"/>
            <a:ext cx="8229600" cy="127524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Depends on impurity, measurement is GINI – The higher the impurity, the higher GINI and the lower the node in hierarchy (not a good feature) and Vice Versa. Example below, height will be at higher level.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4B328B-D38A-499A-8E6B-A08A54DA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657" y="2995933"/>
            <a:ext cx="2405681" cy="841219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1132691-AAA8-4849-99B1-706E49E020B1}"/>
              </a:ext>
            </a:extLst>
          </p:cNvPr>
          <p:cNvCxnSpPr>
            <a:cxnSpLocks/>
          </p:cNvCxnSpPr>
          <p:nvPr/>
        </p:nvCxnSpPr>
        <p:spPr>
          <a:xfrm>
            <a:off x="1407559" y="4419167"/>
            <a:ext cx="54658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D86A7B-E521-4BCA-B800-04B1009E5CB0}"/>
              </a:ext>
            </a:extLst>
          </p:cNvPr>
          <p:cNvSpPr txBox="1"/>
          <p:nvPr/>
        </p:nvSpPr>
        <p:spPr>
          <a:xfrm>
            <a:off x="7314956" y="4255049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Height</a:t>
            </a:r>
            <a:endParaRPr lang="en-SG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743860-C4E2-43B9-8DFB-EAB026970029}"/>
              </a:ext>
            </a:extLst>
          </p:cNvPr>
          <p:cNvSpPr/>
          <p:nvPr/>
        </p:nvSpPr>
        <p:spPr>
          <a:xfrm>
            <a:off x="4520628" y="4255049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BB5120-4B98-4372-9DDB-C363BCD826D2}"/>
              </a:ext>
            </a:extLst>
          </p:cNvPr>
          <p:cNvSpPr/>
          <p:nvPr/>
        </p:nvSpPr>
        <p:spPr>
          <a:xfrm>
            <a:off x="4931594" y="426216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3812D3-F238-4E92-942B-3EEDCC0C5FB0}"/>
              </a:ext>
            </a:extLst>
          </p:cNvPr>
          <p:cNvSpPr/>
          <p:nvPr/>
        </p:nvSpPr>
        <p:spPr>
          <a:xfrm>
            <a:off x="5373139" y="4255048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D48D4A-B027-492E-A86A-EA614816F484}"/>
              </a:ext>
            </a:extLst>
          </p:cNvPr>
          <p:cNvSpPr/>
          <p:nvPr/>
        </p:nvSpPr>
        <p:spPr>
          <a:xfrm>
            <a:off x="6498159" y="4244483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709CF1-6DF9-4437-AF74-27C45EA4DD5A}"/>
              </a:ext>
            </a:extLst>
          </p:cNvPr>
          <p:cNvSpPr/>
          <p:nvPr/>
        </p:nvSpPr>
        <p:spPr>
          <a:xfrm>
            <a:off x="5819698" y="425504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F9B51F-D814-4977-AF33-2B6E19DC0C0A}"/>
              </a:ext>
            </a:extLst>
          </p:cNvPr>
          <p:cNvSpPr/>
          <p:nvPr/>
        </p:nvSpPr>
        <p:spPr>
          <a:xfrm>
            <a:off x="6134913" y="4233938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A6DC4C-D43C-41BB-AEDF-EB511296C649}"/>
              </a:ext>
            </a:extLst>
          </p:cNvPr>
          <p:cNvSpPr/>
          <p:nvPr/>
        </p:nvSpPr>
        <p:spPr>
          <a:xfrm>
            <a:off x="1487303" y="4262166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0EDB2-EED1-435F-938E-0E0AE7834409}"/>
              </a:ext>
            </a:extLst>
          </p:cNvPr>
          <p:cNvSpPr/>
          <p:nvPr/>
        </p:nvSpPr>
        <p:spPr>
          <a:xfrm>
            <a:off x="1867939" y="4244483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44C540-ECD2-4CB1-B57F-D4A3C93768B0}"/>
              </a:ext>
            </a:extLst>
          </p:cNvPr>
          <p:cNvSpPr/>
          <p:nvPr/>
        </p:nvSpPr>
        <p:spPr>
          <a:xfrm>
            <a:off x="2268018" y="426216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72751C-59ED-4D25-9A97-CA5EBBD8E478}"/>
              </a:ext>
            </a:extLst>
          </p:cNvPr>
          <p:cNvSpPr/>
          <p:nvPr/>
        </p:nvSpPr>
        <p:spPr>
          <a:xfrm>
            <a:off x="2667611" y="426216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7FE628-D775-4F75-848C-CBD0BE37295A}"/>
              </a:ext>
            </a:extLst>
          </p:cNvPr>
          <p:cNvCxnSpPr>
            <a:cxnSpLocks/>
          </p:cNvCxnSpPr>
          <p:nvPr/>
        </p:nvCxnSpPr>
        <p:spPr>
          <a:xfrm flipH="1">
            <a:off x="4674740" y="3711372"/>
            <a:ext cx="1006624" cy="440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F0775D-CF72-4830-BF10-DF09EDDC7387}"/>
              </a:ext>
            </a:extLst>
          </p:cNvPr>
          <p:cNvSpPr txBox="1"/>
          <p:nvPr/>
        </p:nvSpPr>
        <p:spPr>
          <a:xfrm>
            <a:off x="5737384" y="351672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</a:t>
            </a:r>
            <a:endParaRPr lang="en-SG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D12D8A-13EF-4B04-A529-21CE6530A6A5}"/>
              </a:ext>
            </a:extLst>
          </p:cNvPr>
          <p:cNvSpPr txBox="1"/>
          <p:nvPr/>
        </p:nvSpPr>
        <p:spPr>
          <a:xfrm>
            <a:off x="1257589" y="3526706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Female</a:t>
            </a:r>
            <a:endParaRPr lang="en-SG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665961-C90F-42EF-BAB1-9736F7D5A07D}"/>
              </a:ext>
            </a:extLst>
          </p:cNvPr>
          <p:cNvCxnSpPr/>
          <p:nvPr/>
        </p:nvCxnSpPr>
        <p:spPr>
          <a:xfrm>
            <a:off x="2268018" y="3864362"/>
            <a:ext cx="331588" cy="263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89B351-FCA6-40FD-9D5F-BF26C3407BD3}"/>
              </a:ext>
            </a:extLst>
          </p:cNvPr>
          <p:cNvCxnSpPr>
            <a:cxnSpLocks/>
          </p:cNvCxnSpPr>
          <p:nvPr/>
        </p:nvCxnSpPr>
        <p:spPr>
          <a:xfrm>
            <a:off x="1409989" y="5729256"/>
            <a:ext cx="54658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CBAD28A-F5CE-40E8-B9AF-F07A7F5DBBDA}"/>
              </a:ext>
            </a:extLst>
          </p:cNvPr>
          <p:cNvSpPr txBox="1"/>
          <p:nvPr/>
        </p:nvSpPr>
        <p:spPr>
          <a:xfrm>
            <a:off x="7317386" y="5565138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Weight</a:t>
            </a:r>
            <a:endParaRPr lang="en-SG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0ED0487-BD61-43B3-BF0D-C6ECFB641349}"/>
              </a:ext>
            </a:extLst>
          </p:cNvPr>
          <p:cNvSpPr/>
          <p:nvPr/>
        </p:nvSpPr>
        <p:spPr>
          <a:xfrm>
            <a:off x="4523058" y="5565138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6743539-8BF8-4D98-9DEA-EFAC2D8EB914}"/>
              </a:ext>
            </a:extLst>
          </p:cNvPr>
          <p:cNvSpPr/>
          <p:nvPr/>
        </p:nvSpPr>
        <p:spPr>
          <a:xfrm>
            <a:off x="3103631" y="5564540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DE16A54-51B9-40BB-BE70-4D55F280558D}"/>
              </a:ext>
            </a:extLst>
          </p:cNvPr>
          <p:cNvSpPr/>
          <p:nvPr/>
        </p:nvSpPr>
        <p:spPr>
          <a:xfrm>
            <a:off x="5375569" y="556513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7C8E66B-BBE1-45CA-9A8D-2D948E75EF83}"/>
              </a:ext>
            </a:extLst>
          </p:cNvPr>
          <p:cNvSpPr/>
          <p:nvPr/>
        </p:nvSpPr>
        <p:spPr>
          <a:xfrm>
            <a:off x="6553657" y="5564868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AE40A3D-6135-4871-80A1-74B126EB2877}"/>
              </a:ext>
            </a:extLst>
          </p:cNvPr>
          <p:cNvSpPr/>
          <p:nvPr/>
        </p:nvSpPr>
        <p:spPr>
          <a:xfrm>
            <a:off x="1918479" y="5586172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12D4FF-BB8F-41A8-8A6C-E1DB1FEE33C6}"/>
              </a:ext>
            </a:extLst>
          </p:cNvPr>
          <p:cNvSpPr/>
          <p:nvPr/>
        </p:nvSpPr>
        <p:spPr>
          <a:xfrm>
            <a:off x="6134913" y="5564540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E2B2C9-00A4-4951-AA5F-3C965B416A9C}"/>
              </a:ext>
            </a:extLst>
          </p:cNvPr>
          <p:cNvSpPr/>
          <p:nvPr/>
        </p:nvSpPr>
        <p:spPr>
          <a:xfrm>
            <a:off x="1489733" y="5572255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319BBA-B542-4CAC-A579-5672CFA6A456}"/>
              </a:ext>
            </a:extLst>
          </p:cNvPr>
          <p:cNvSpPr/>
          <p:nvPr/>
        </p:nvSpPr>
        <p:spPr>
          <a:xfrm>
            <a:off x="4974526" y="5564868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C45BFB-3015-4947-8539-AF3645F1EF81}"/>
              </a:ext>
            </a:extLst>
          </p:cNvPr>
          <p:cNvSpPr/>
          <p:nvPr/>
        </p:nvSpPr>
        <p:spPr>
          <a:xfrm>
            <a:off x="2270448" y="5572256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DB53043-8535-4206-BCA6-4CD35BA9AF86}"/>
              </a:ext>
            </a:extLst>
          </p:cNvPr>
          <p:cNvSpPr/>
          <p:nvPr/>
        </p:nvSpPr>
        <p:spPr>
          <a:xfrm>
            <a:off x="2670041" y="5572256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9304E48-BC7F-498E-9228-3204428E2417}"/>
              </a:ext>
            </a:extLst>
          </p:cNvPr>
          <p:cNvCxnSpPr>
            <a:cxnSpLocks/>
          </p:cNvCxnSpPr>
          <p:nvPr/>
        </p:nvCxnSpPr>
        <p:spPr>
          <a:xfrm flipH="1">
            <a:off x="4677170" y="5021461"/>
            <a:ext cx="1006624" cy="440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BB5E29A-998A-42AE-BDF8-0295BA76F033}"/>
              </a:ext>
            </a:extLst>
          </p:cNvPr>
          <p:cNvSpPr txBox="1"/>
          <p:nvPr/>
        </p:nvSpPr>
        <p:spPr>
          <a:xfrm>
            <a:off x="5739814" y="482681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</a:t>
            </a:r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2C6943-64B1-4428-A4EC-33D66FAFE742}"/>
              </a:ext>
            </a:extLst>
          </p:cNvPr>
          <p:cNvSpPr txBox="1"/>
          <p:nvPr/>
        </p:nvSpPr>
        <p:spPr>
          <a:xfrm>
            <a:off x="1260019" y="4836795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Female</a:t>
            </a:r>
            <a:endParaRPr lang="en-SG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CA272A0-A5A1-4AEE-8ECE-74C1EE9DA927}"/>
              </a:ext>
            </a:extLst>
          </p:cNvPr>
          <p:cNvCxnSpPr/>
          <p:nvPr/>
        </p:nvCxnSpPr>
        <p:spPr>
          <a:xfrm>
            <a:off x="2270448" y="5174451"/>
            <a:ext cx="331588" cy="263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278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A827-1E23-4D89-9725-760582E5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Gini Index – A is “budget”, N1 “Shopping”</a:t>
            </a:r>
          </a:p>
        </p:txBody>
      </p:sp>
      <p:pic>
        <p:nvPicPr>
          <p:cNvPr id="1026" name="Picture 2" descr="Classification">
            <a:extLst>
              <a:ext uri="{FF2B5EF4-FFF2-40B4-BE49-F238E27FC236}">
                <a16:creationId xmlns:a16="http://schemas.microsoft.com/office/drawing/2014/main" id="{D27E7084-DF84-4022-92BF-3395623B4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03" y="1706632"/>
            <a:ext cx="6116494" cy="394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85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F54A8-FB97-08BA-F1A0-8D7588386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- Metrics</a:t>
            </a:r>
            <a:endParaRPr lang="en-SG" dirty="0"/>
          </a:p>
        </p:txBody>
      </p:sp>
      <p:pic>
        <p:nvPicPr>
          <p:cNvPr id="1026" name="Picture 2" descr="Evaluating Categorical Models. When you have categorical data you can… | by  Alex Mitrani | Towards Data Science">
            <a:extLst>
              <a:ext uri="{FF2B5EF4-FFF2-40B4-BE49-F238E27FC236}">
                <a16:creationId xmlns:a16="http://schemas.microsoft.com/office/drawing/2014/main" id="{44A2FDB6-2013-5570-346D-3F70DEC77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61" y="3666600"/>
            <a:ext cx="2557632" cy="23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valuating Categorical Models II: Sensitivity and Specificity | by Alex  Mitrani | Towards Data Science">
            <a:extLst>
              <a:ext uri="{FF2B5EF4-FFF2-40B4-BE49-F238E27FC236}">
                <a16:creationId xmlns:a16="http://schemas.microsoft.com/office/drawing/2014/main" id="{581D0A3A-A281-1625-CC2B-A2069C384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438" y="4746422"/>
            <a:ext cx="3834121" cy="133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D30CFB10-8F08-395C-7D04-51A574DAE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614" y="1400937"/>
            <a:ext cx="4361921" cy="25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954F1-2FE7-D25C-47A3-3DCF6AED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59" y="33747"/>
            <a:ext cx="8229600" cy="1143000"/>
          </a:xfrm>
        </p:spPr>
        <p:txBody>
          <a:bodyPr/>
          <a:lstStyle/>
          <a:p>
            <a:r>
              <a:rPr lang="en-US" dirty="0"/>
              <a:t>Metrics (Graph)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7B58BB-9A82-24B6-4FF1-E9282F1F068F}"/>
              </a:ext>
            </a:extLst>
          </p:cNvPr>
          <p:cNvSpPr txBox="1"/>
          <p:nvPr/>
        </p:nvSpPr>
        <p:spPr>
          <a:xfrm>
            <a:off x="4196827" y="14009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plot_roc_curve</a:t>
            </a:r>
            <a:endParaRPr lang="en-SG" dirty="0"/>
          </a:p>
          <a:p>
            <a:r>
              <a:rPr lang="en-SG" dirty="0" err="1"/>
              <a:t>plot_roc_curve</a:t>
            </a:r>
            <a:r>
              <a:rPr lang="en-SG" dirty="0"/>
              <a:t>(</a:t>
            </a:r>
            <a:r>
              <a:rPr lang="en-SG" dirty="0" err="1"/>
              <a:t>model,X_test,Y_test</a:t>
            </a:r>
            <a:r>
              <a:rPr lang="en-SG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FB27-905E-6EF4-F454-D999556C5ABB}"/>
              </a:ext>
            </a:extLst>
          </p:cNvPr>
          <p:cNvSpPr txBox="1"/>
          <p:nvPr/>
        </p:nvSpPr>
        <p:spPr>
          <a:xfrm>
            <a:off x="4356848" y="4017115"/>
            <a:ext cx="47871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from </a:t>
            </a:r>
            <a:r>
              <a:rPr lang="en-US" sz="1400" dirty="0" err="1"/>
              <a:t>sklearn.metrics</a:t>
            </a:r>
            <a:r>
              <a:rPr lang="en-US" sz="1400" dirty="0"/>
              <a:t> import </a:t>
            </a:r>
            <a:r>
              <a:rPr lang="en-US" sz="1400" dirty="0" err="1"/>
              <a:t>plot_precision_recall_curve</a:t>
            </a:r>
            <a:endParaRPr lang="en-US" sz="1400" dirty="0"/>
          </a:p>
          <a:p>
            <a:r>
              <a:rPr lang="en-SG" sz="1400" dirty="0" err="1"/>
              <a:t>plot_precision_recall_curve</a:t>
            </a:r>
            <a:r>
              <a:rPr lang="en-SG" sz="1400" dirty="0"/>
              <a:t>(</a:t>
            </a:r>
            <a:r>
              <a:rPr lang="en-SG" sz="1400" dirty="0" err="1"/>
              <a:t>model,X_test,Y_test</a:t>
            </a:r>
            <a:r>
              <a:rPr lang="en-SG" sz="1400" dirty="0"/>
              <a:t>)</a:t>
            </a:r>
          </a:p>
          <a:p>
            <a:endParaRPr lang="en-SG" sz="1400" dirty="0"/>
          </a:p>
          <a:p>
            <a:r>
              <a:rPr lang="en-SG" sz="1400" dirty="0"/>
              <a:t>When you force the false negative to go down, the speed of increasing false positive?? VV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97AD0-6A3A-1F1B-3CF2-9A87C7E0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4" y="3720893"/>
            <a:ext cx="3763676" cy="255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0DA50-9D7B-ACC6-E27D-6FB51F01F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54" y="1091686"/>
            <a:ext cx="3547715" cy="246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5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799ED-5F60-445D-988A-2F0E623C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548" y="164314"/>
            <a:ext cx="8229600" cy="1143000"/>
          </a:xfrm>
        </p:spPr>
        <p:txBody>
          <a:bodyPr/>
          <a:lstStyle/>
          <a:p>
            <a:r>
              <a:rPr lang="en-US" dirty="0"/>
              <a:t>Continuous metrics - RMSE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A0850-1738-4BC5-B243-B1AAF130A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43" y="1551637"/>
            <a:ext cx="8229600" cy="3876123"/>
          </a:xfrm>
        </p:spPr>
        <p:txBody>
          <a:bodyPr/>
          <a:lstStyle/>
          <a:p>
            <a:r>
              <a:rPr lang="en-US" dirty="0"/>
              <a:t>5 types of error: 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Square Error</a:t>
            </a:r>
          </a:p>
          <a:p>
            <a:pPr lvl="1"/>
            <a:r>
              <a:rPr lang="en-US" dirty="0"/>
              <a:t>Sum of Square Error</a:t>
            </a:r>
          </a:p>
          <a:p>
            <a:pPr lvl="1"/>
            <a:r>
              <a:rPr lang="en-US" dirty="0"/>
              <a:t>Mean Square Error</a:t>
            </a:r>
          </a:p>
          <a:p>
            <a:pPr lvl="1"/>
            <a:r>
              <a:rPr lang="en-US" dirty="0"/>
              <a:t>Root Mean Square Error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798D0-FDAB-4965-B0FD-209FE204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19123" y="4986167"/>
            <a:ext cx="2133600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AEAE3-32E3-414B-A403-D7C7F257D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326" y="4201977"/>
            <a:ext cx="3829050" cy="1190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1FAE90-C58A-46D2-AE59-438D136913AA}"/>
              </a:ext>
            </a:extLst>
          </p:cNvPr>
          <p:cNvSpPr/>
          <p:nvPr/>
        </p:nvSpPr>
        <p:spPr>
          <a:xfrm>
            <a:off x="5815880" y="4381770"/>
            <a:ext cx="969484" cy="4296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1E72D093-5D56-4DF8-AD1E-F36DF8BDA405}"/>
              </a:ext>
            </a:extLst>
          </p:cNvPr>
          <p:cNvCxnSpPr>
            <a:cxnSpLocks/>
          </p:cNvCxnSpPr>
          <p:nvPr/>
        </p:nvCxnSpPr>
        <p:spPr>
          <a:xfrm rot="10800000">
            <a:off x="2017471" y="2244498"/>
            <a:ext cx="4281469" cy="2149972"/>
          </a:xfrm>
          <a:prstGeom prst="bentConnector3">
            <a:avLst>
              <a:gd name="adj1" fmla="val 8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6A6EC3-BD7B-4DF3-8327-8EAF24ACD627}"/>
              </a:ext>
            </a:extLst>
          </p:cNvPr>
          <p:cNvSpPr/>
          <p:nvPr/>
        </p:nvSpPr>
        <p:spPr>
          <a:xfrm>
            <a:off x="6876598" y="4354228"/>
            <a:ext cx="173860" cy="2423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DDC4851-20AC-46F0-91BA-82A6180DBDBD}"/>
              </a:ext>
            </a:extLst>
          </p:cNvPr>
          <p:cNvCxnSpPr/>
          <p:nvPr/>
        </p:nvCxnSpPr>
        <p:spPr>
          <a:xfrm rot="10800000">
            <a:off x="2565904" y="2599792"/>
            <a:ext cx="4397624" cy="1754436"/>
          </a:xfrm>
          <a:prstGeom prst="bentConnector3">
            <a:avLst>
              <a:gd name="adj1" fmla="val 1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B6598-4DFB-4392-8987-C07C3E009F45}"/>
              </a:ext>
            </a:extLst>
          </p:cNvPr>
          <p:cNvSpPr/>
          <p:nvPr/>
        </p:nvSpPr>
        <p:spPr>
          <a:xfrm>
            <a:off x="5066733" y="4354228"/>
            <a:ext cx="561860" cy="993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168BE999-588B-4E5C-92C1-D4CBC762314D}"/>
              </a:ext>
            </a:extLst>
          </p:cNvPr>
          <p:cNvCxnSpPr/>
          <p:nvPr/>
        </p:nvCxnSpPr>
        <p:spPr>
          <a:xfrm rot="10800000">
            <a:off x="3330332" y="2945983"/>
            <a:ext cx="2145879" cy="1509311"/>
          </a:xfrm>
          <a:prstGeom prst="bentConnector3">
            <a:avLst>
              <a:gd name="adj1" fmla="val -31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BEF6D-D69E-4E1D-BEB5-867A854B3524}"/>
              </a:ext>
            </a:extLst>
          </p:cNvPr>
          <p:cNvSpPr/>
          <p:nvPr/>
        </p:nvSpPr>
        <p:spPr>
          <a:xfrm>
            <a:off x="6236970" y="4927833"/>
            <a:ext cx="211002" cy="2313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9AAA9D3-AD05-4248-B137-EC044C9EA7DF}"/>
              </a:ext>
            </a:extLst>
          </p:cNvPr>
          <p:cNvCxnSpPr>
            <a:cxnSpLocks/>
          </p:cNvCxnSpPr>
          <p:nvPr/>
        </p:nvCxnSpPr>
        <p:spPr>
          <a:xfrm rot="10800000">
            <a:off x="3466493" y="3306454"/>
            <a:ext cx="3007644" cy="1871424"/>
          </a:xfrm>
          <a:prstGeom prst="bentConnector3">
            <a:avLst>
              <a:gd name="adj1" fmla="val -701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EEEBE8-1FE8-4795-BB6D-0165826CE7EB}"/>
              </a:ext>
            </a:extLst>
          </p:cNvPr>
          <p:cNvCxnSpPr/>
          <p:nvPr/>
        </p:nvCxnSpPr>
        <p:spPr>
          <a:xfrm flipH="1" flipV="1">
            <a:off x="3016473" y="3843772"/>
            <a:ext cx="625167" cy="7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09A5718-5354-434D-A85C-6F9BC5EF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455" y="3910566"/>
            <a:ext cx="4832928" cy="156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31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82D3-26E3-4022-BFAE-EE033B82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tree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BD4A-6DA6-43BA-8728-39D3F4B9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58" y="2125500"/>
            <a:ext cx="8229600" cy="3876123"/>
          </a:xfrm>
        </p:spPr>
        <p:txBody>
          <a:bodyPr/>
          <a:lstStyle/>
          <a:p>
            <a:r>
              <a:rPr lang="en-SG"/>
              <a:t>CART Classification and Regression Trees</a:t>
            </a:r>
          </a:p>
          <a:p>
            <a:r>
              <a:rPr lang="en-SG"/>
              <a:t>Random Forest</a:t>
            </a:r>
          </a:p>
          <a:p>
            <a:r>
              <a:rPr lang="en-SG" err="1"/>
              <a:t>XGBoost</a:t>
            </a:r>
            <a:r>
              <a:rPr lang="en-SG"/>
              <a:t> - Extreme 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1550408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68685-1B99-4E12-A106-3B24035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Bagging (Random Forest) &amp; Boosting (</a:t>
            </a:r>
            <a:r>
              <a:rPr lang="en-US" err="1"/>
              <a:t>XGBoost</a:t>
            </a:r>
            <a:r>
              <a:rPr lang="en-US"/>
              <a:t>)</a:t>
            </a:r>
            <a:endParaRPr lang="en-SG"/>
          </a:p>
        </p:txBody>
      </p:sp>
      <p:pic>
        <p:nvPicPr>
          <p:cNvPr id="5122" name="Picture 2" descr="What is the difference between Bagging and Boosting? | Quantdare">
            <a:extLst>
              <a:ext uri="{FF2B5EF4-FFF2-40B4-BE49-F238E27FC236}">
                <a16:creationId xmlns:a16="http://schemas.microsoft.com/office/drawing/2014/main" id="{9BFB4117-B0F4-458B-A0B8-356BEE1FB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19162"/>
            <a:ext cx="7620000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3B92B1-AC85-4DFC-88ED-0E28285D62F7}"/>
              </a:ext>
            </a:extLst>
          </p:cNvPr>
          <p:cNvSpPr/>
          <p:nvPr/>
        </p:nvSpPr>
        <p:spPr>
          <a:xfrm>
            <a:off x="2296511" y="5648037"/>
            <a:ext cx="5817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https://images.app.goo.gl/QsNjBambxZRSxyYF9</a:t>
            </a:r>
          </a:p>
        </p:txBody>
      </p:sp>
    </p:spTree>
    <p:extLst>
      <p:ext uri="{BB962C8B-B14F-4D97-AF65-F5344CB8AC3E}">
        <p14:creationId xmlns:p14="http://schemas.microsoft.com/office/powerpoint/2010/main" val="1703066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C0A8-FAE4-449D-A95A-A4CAD93D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</a:t>
            </a:r>
            <a:endParaRPr lang="en-S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8D93D-AA0A-4BF0-A82C-AB838CAED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68" y="1828800"/>
            <a:ext cx="7170445" cy="42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4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247DB-DFFD-4C59-B5BC-FB020874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XGBoost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A9A7E-70E5-4A2E-BF16-006193F9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64" y="1476525"/>
            <a:ext cx="5867400" cy="4200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C5D67B-A84F-4C76-9E68-0DC3B2959A76}"/>
              </a:ext>
            </a:extLst>
          </p:cNvPr>
          <p:cNvSpPr txBox="1"/>
          <p:nvPr/>
        </p:nvSpPr>
        <p:spPr>
          <a:xfrm>
            <a:off x="1320229" y="5677050"/>
            <a:ext cx="7505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https://www.kdnuggets.com/2020/12/xgboost-what-when.html</a:t>
            </a:r>
          </a:p>
        </p:txBody>
      </p:sp>
    </p:spTree>
    <p:extLst>
      <p:ext uri="{BB962C8B-B14F-4D97-AF65-F5344CB8AC3E}">
        <p14:creationId xmlns:p14="http://schemas.microsoft.com/office/powerpoint/2010/main" val="637162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4A45-E29B-4D5A-A8E8-181E4EB2B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24" y="214311"/>
            <a:ext cx="8229600" cy="1143000"/>
          </a:xfrm>
        </p:spPr>
        <p:txBody>
          <a:bodyPr/>
          <a:lstStyle/>
          <a:p>
            <a:r>
              <a:rPr lang="en-US" err="1"/>
              <a:t>XGBoost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196AC-6609-478F-A69C-363CA1A9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58" y="1357311"/>
            <a:ext cx="7853442" cy="4185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2AFE42-371E-4B1A-A468-2ABBF12EFB80}"/>
              </a:ext>
            </a:extLst>
          </p:cNvPr>
          <p:cNvSpPr/>
          <p:nvPr/>
        </p:nvSpPr>
        <p:spPr>
          <a:xfrm>
            <a:off x="272264" y="5775242"/>
            <a:ext cx="8871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https://towardsdatascience.com/https-medium-com-vishalmorde-xgboost-algorithm-long-she-may-rein-edd9f99be63d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848204-FA03-4BAE-BDD3-D5B3EFCF2321}"/>
              </a:ext>
            </a:extLst>
          </p:cNvPr>
          <p:cNvSpPr/>
          <p:nvPr/>
        </p:nvSpPr>
        <p:spPr>
          <a:xfrm>
            <a:off x="6400800" y="1315017"/>
            <a:ext cx="2286000" cy="1101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710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71D5-3FE0-4B30-A6AF-BBE30155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before class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62E0E-5A0C-402B-B4E4-A2D920A65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SG" dirty="0">
                <a:cs typeface="Arial"/>
                <a:hlinkClick r:id="rId2"/>
              </a:rPr>
              <a:t>https://youtu.be/ZVR2Way4nwQ</a:t>
            </a:r>
            <a:endParaRPr lang="en-US" dirty="0"/>
          </a:p>
          <a:p>
            <a:r>
              <a:rPr lang="en-SG" dirty="0">
                <a:cs typeface="Arial"/>
              </a:rPr>
              <a:t>https://youtu.be/RmajweUFKvM</a:t>
            </a:r>
          </a:p>
          <a:p>
            <a:endParaRPr lang="en-SG" dirty="0">
              <a:cs typeface="Arial"/>
            </a:endParaRPr>
          </a:p>
          <a:p>
            <a:r>
              <a:rPr lang="en-SG" dirty="0"/>
              <a:t>Drive: </a:t>
            </a:r>
          </a:p>
          <a:p>
            <a:pPr lvl="1"/>
            <a:r>
              <a:rPr lang="en-SG"/>
              <a:t>Code: </a:t>
            </a:r>
            <a:r>
              <a:rPr lang="en-SG">
                <a:hlinkClick r:id="rId3"/>
              </a:rPr>
              <a:t>https://drive.google.com/drive/folders/1fXjR7HWQVDvW4b_UwFmEM_NymlOo4Wbw?usp=sharing</a:t>
            </a:r>
            <a:endParaRPr lang="en-SG"/>
          </a:p>
          <a:p>
            <a:pPr lvl="1"/>
            <a:r>
              <a:rPr lang="en-SG"/>
              <a:t>Data: </a:t>
            </a:r>
            <a:r>
              <a:rPr lang="en-SG">
                <a:hlinkClick r:id="rId4"/>
              </a:rPr>
              <a:t>https://drive.google.com/drive/folders/1DWSSkL9zMwXktar8rxC_3rUGqxwNNTrR?usp=sharing</a:t>
            </a:r>
            <a:endParaRPr lang="en-SG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7597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FB140-D872-4B17-9725-3D444D98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Gradient Boosting Algo – Train on Residual</a:t>
            </a:r>
            <a:br>
              <a:rPr lang="en-US"/>
            </a:br>
            <a:r>
              <a:rPr lang="en-US"/>
              <a:t>(increase the weight for error data)</a:t>
            </a:r>
            <a:endParaRPr lang="en-SG"/>
          </a:p>
        </p:txBody>
      </p:sp>
      <p:pic>
        <p:nvPicPr>
          <p:cNvPr id="1026" name="Picture 2" descr="Image result for xgboost">
            <a:extLst>
              <a:ext uri="{FF2B5EF4-FFF2-40B4-BE49-F238E27FC236}">
                <a16:creationId xmlns:a16="http://schemas.microsoft.com/office/drawing/2014/main" id="{8BDD55B7-9661-473A-8968-2370C75E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55" y="2310339"/>
            <a:ext cx="7140539" cy="345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ACA596-48EC-47D7-9A62-CC445D0CA8F1}"/>
              </a:ext>
            </a:extLst>
          </p:cNvPr>
          <p:cNvCxnSpPr/>
          <p:nvPr/>
        </p:nvCxnSpPr>
        <p:spPr>
          <a:xfrm flipH="1">
            <a:off x="1345915" y="1706632"/>
            <a:ext cx="1890445" cy="2978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153A08-7EF8-491C-8343-F3FE50D8EE77}"/>
              </a:ext>
            </a:extLst>
          </p:cNvPr>
          <p:cNvCxnSpPr/>
          <p:nvPr/>
        </p:nvCxnSpPr>
        <p:spPr>
          <a:xfrm flipH="1">
            <a:off x="2989780" y="1787703"/>
            <a:ext cx="698642" cy="12328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981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515C-8E8E-4989-B2BC-01B986D34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01" y="122858"/>
            <a:ext cx="8229600" cy="1143000"/>
          </a:xfrm>
        </p:spPr>
        <p:txBody>
          <a:bodyPr/>
          <a:lstStyle/>
          <a:p>
            <a:r>
              <a:rPr lang="en-US"/>
              <a:t>Why &amp; What Extreme? 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57A00-9F4D-4D5C-A182-A40AB5BCB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01" y="1716968"/>
            <a:ext cx="8229600" cy="3876123"/>
          </a:xfrm>
        </p:spPr>
        <p:txBody>
          <a:bodyPr>
            <a:normAutofit lnSpcReduction="10000"/>
          </a:bodyPr>
          <a:lstStyle/>
          <a:p>
            <a:r>
              <a:rPr lang="en-US"/>
              <a:t>“</a:t>
            </a:r>
            <a:r>
              <a:rPr lang="en-US" err="1"/>
              <a:t>XGBoost</a:t>
            </a:r>
            <a:r>
              <a:rPr lang="en-US"/>
              <a:t>” = Regularized gradient boosting?</a:t>
            </a:r>
          </a:p>
          <a:p>
            <a:r>
              <a:rPr lang="en-US"/>
              <a:t>Learning Rate</a:t>
            </a:r>
          </a:p>
          <a:p>
            <a:r>
              <a:rPr lang="en-US"/>
              <a:t>Pruning</a:t>
            </a:r>
          </a:p>
          <a:p>
            <a:r>
              <a:rPr lang="en-US"/>
              <a:t>Cross Validation</a:t>
            </a:r>
          </a:p>
          <a:p>
            <a:r>
              <a:rPr lang="en-US"/>
              <a:t>Depth</a:t>
            </a:r>
          </a:p>
          <a:p>
            <a:r>
              <a:rPr lang="en-US"/>
              <a:t>Min Split</a:t>
            </a:r>
          </a:p>
          <a:p>
            <a:r>
              <a:rPr lang="en-US"/>
              <a:t>Train on Residual</a:t>
            </a:r>
          </a:p>
          <a:p>
            <a:r>
              <a:rPr lang="en-US"/>
              <a:t>Impute Missing Value</a:t>
            </a:r>
          </a:p>
          <a:p>
            <a:r>
              <a:rPr lang="en-SG"/>
              <a:t>Penalises complexity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020D2-B6C5-458E-A971-8D648168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727" y="2807734"/>
            <a:ext cx="44862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4800-2CC5-4262-B43A-0714A93D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" y="101295"/>
            <a:ext cx="8229600" cy="1143000"/>
          </a:xfrm>
        </p:spPr>
        <p:txBody>
          <a:bodyPr/>
          <a:lstStyle/>
          <a:p>
            <a:r>
              <a:rPr lang="en-US"/>
              <a:t>Application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ADA92-11D8-4208-A2E0-F37FC169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21" y="1407560"/>
            <a:ext cx="8337479" cy="4357757"/>
          </a:xfrm>
        </p:spPr>
        <p:txBody>
          <a:bodyPr>
            <a:normAutofit/>
          </a:bodyPr>
          <a:lstStyle/>
          <a:p>
            <a:r>
              <a:rPr lang="en-US"/>
              <a:t>Operations research</a:t>
            </a:r>
          </a:p>
          <a:p>
            <a:r>
              <a:rPr lang="en-US"/>
              <a:t>Customer Relationship Management - How individuals access online services, providing recommendations</a:t>
            </a:r>
          </a:p>
          <a:p>
            <a:r>
              <a:rPr lang="en-US"/>
              <a:t>Detection of Fraudulent Financial Statements (FFS).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57530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3911-D111-448B-99BC-8252A64F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Hottest Question on Decision Tree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C3C80-AFEB-4871-BC6B-0288CE76C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Can you explain cost function of decision trees?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68B21-BE24-4E64-BF25-32857339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6" y="2686268"/>
            <a:ext cx="4347359" cy="2074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5397E-44D9-47AD-87B9-669EE56EE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94048"/>
            <a:ext cx="3273410" cy="18664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2EA455-AB9B-4EA6-8F45-3559E3162B22}"/>
              </a:ext>
            </a:extLst>
          </p:cNvPr>
          <p:cNvCxnSpPr/>
          <p:nvPr/>
        </p:nvCxnSpPr>
        <p:spPr>
          <a:xfrm flipV="1">
            <a:off x="1859622" y="4760466"/>
            <a:ext cx="616450" cy="684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3FE5E8-C6A6-4FD5-8F9B-8C4F5CC0A73E}"/>
              </a:ext>
            </a:extLst>
          </p:cNvPr>
          <p:cNvSpPr txBox="1"/>
          <p:nvPr/>
        </p:nvSpPr>
        <p:spPr>
          <a:xfrm>
            <a:off x="219611" y="5445303"/>
            <a:ext cx="404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selection of attribute at which nodes.</a:t>
            </a:r>
            <a:endParaRPr lang="en-SG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3F4A09-4016-4BA2-BD16-E994A9E77CC2}"/>
              </a:ext>
            </a:extLst>
          </p:cNvPr>
          <p:cNvCxnSpPr/>
          <p:nvPr/>
        </p:nvCxnSpPr>
        <p:spPr>
          <a:xfrm flipV="1">
            <a:off x="5578867" y="4760466"/>
            <a:ext cx="410967" cy="499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3D9AD3-0E16-460D-AFA1-06C1C1C77DBF}"/>
              </a:ext>
            </a:extLst>
          </p:cNvPr>
          <p:cNvSpPr txBox="1"/>
          <p:nvPr/>
        </p:nvSpPr>
        <p:spPr>
          <a:xfrm>
            <a:off x="4881618" y="5420645"/>
            <a:ext cx="349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testing of the tree performance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83248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00EB2-9BFF-4FE0-869E-0048BB6E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vs Regression</a:t>
            </a:r>
            <a:endParaRPr lang="en-SG"/>
          </a:p>
        </p:txBody>
      </p:sp>
      <p:pic>
        <p:nvPicPr>
          <p:cNvPr id="3076" name="Picture 4" descr="Logistic Regression Vs Decision Trees Vs SVM: Part I- Edvancer ...">
            <a:extLst>
              <a:ext uri="{FF2B5EF4-FFF2-40B4-BE49-F238E27FC236}">
                <a16:creationId xmlns:a16="http://schemas.microsoft.com/office/drawing/2014/main" id="{CFB540FF-450D-4AEA-83D6-5D681902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5" y="1869896"/>
            <a:ext cx="3664450" cy="29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E97A1E-3892-4A11-AB2E-3147CE03F008}"/>
              </a:ext>
            </a:extLst>
          </p:cNvPr>
          <p:cNvSpPr/>
          <p:nvPr/>
        </p:nvSpPr>
        <p:spPr>
          <a:xfrm>
            <a:off x="2049695" y="5345601"/>
            <a:ext cx="5933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https://images.app.goo.gl/bxDBHJMEUVSCvFFL9</a:t>
            </a:r>
          </a:p>
        </p:txBody>
      </p:sp>
      <p:pic>
        <p:nvPicPr>
          <p:cNvPr id="3078" name="Picture 6" descr="Logistic Regression Vs Decision Trees Vs SVM: Part I- Edvancer ...">
            <a:extLst>
              <a:ext uri="{FF2B5EF4-FFF2-40B4-BE49-F238E27FC236}">
                <a16:creationId xmlns:a16="http://schemas.microsoft.com/office/drawing/2014/main" id="{E8DB1248-4402-4B72-98B4-05E3245A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105" y="1869896"/>
            <a:ext cx="3664450" cy="293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785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0AAC-F2F8-458D-9DA6-752F1864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Model and When to Stop (avoid overfitting)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62B05-E366-406A-9333-E02D69AE7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Which Model and When to Stop (avoid overfitting)</a:t>
            </a:r>
          </a:p>
          <a:p>
            <a:r>
              <a:rPr lang="en-US"/>
              <a:t>Regression:</a:t>
            </a:r>
          </a:p>
          <a:p>
            <a:pPr lvl="1"/>
            <a:r>
              <a:rPr lang="en-US" err="1"/>
              <a:t>lm</a:t>
            </a:r>
            <a:r>
              <a:rPr lang="en-US"/>
              <a:t> using </a:t>
            </a:r>
            <a:r>
              <a:rPr lang="en-US" err="1"/>
              <a:t>Rsq</a:t>
            </a:r>
            <a:endParaRPr lang="en-US"/>
          </a:p>
          <a:p>
            <a:pPr lvl="1"/>
            <a:r>
              <a:rPr lang="en-US" err="1"/>
              <a:t>Glm</a:t>
            </a:r>
            <a:r>
              <a:rPr lang="en-US"/>
              <a:t> using AIC</a:t>
            </a:r>
          </a:p>
          <a:p>
            <a:r>
              <a:rPr lang="en-US"/>
              <a:t>Decision Tree</a:t>
            </a:r>
          </a:p>
          <a:p>
            <a:pPr lvl="1"/>
            <a:r>
              <a:rPr lang="en-US"/>
              <a:t>CART Using Complexity Parameter</a:t>
            </a:r>
          </a:p>
          <a:p>
            <a:pPr lvl="1"/>
            <a:r>
              <a:rPr lang="en-US"/>
              <a:t>Random Forest – 500 trees</a:t>
            </a:r>
          </a:p>
          <a:p>
            <a:pPr lvl="1"/>
            <a:r>
              <a:rPr lang="en-US" err="1"/>
              <a:t>XGBoost</a:t>
            </a:r>
            <a:r>
              <a:rPr lang="en-US"/>
              <a:t> – each tree has 6 layers 100 trees</a:t>
            </a:r>
          </a:p>
          <a:p>
            <a:r>
              <a:rPr lang="en-US"/>
              <a:t>Neural Network</a:t>
            </a:r>
          </a:p>
          <a:p>
            <a:pPr lvl="1"/>
            <a:r>
              <a:rPr lang="en-US"/>
              <a:t>Complex algorithm (many) Next Week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5039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11B9-258B-4A2E-8A37-99AF0FF8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Advantages of Decision Trees</a:t>
            </a:r>
            <a:br>
              <a:rPr lang="en-US"/>
            </a:b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6290-270A-4CC0-848B-B1AA2B56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Decision trees generate understandable rules.</a:t>
            </a:r>
          </a:p>
          <a:p>
            <a:r>
              <a:rPr lang="en-US"/>
              <a:t>Decision trees are capable of handling both continuous and categorical variables.</a:t>
            </a:r>
          </a:p>
          <a:p>
            <a:r>
              <a:rPr lang="en-US"/>
              <a:t>Decision trees provide a clear indication of which fields are most important for prediction or classification.</a:t>
            </a:r>
          </a:p>
          <a:p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00C0EC-30AC-4C68-B7EF-BCDCC2DD023A}"/>
              </a:ext>
            </a:extLst>
          </p:cNvPr>
          <p:cNvSpPr/>
          <p:nvPr/>
        </p:nvSpPr>
        <p:spPr>
          <a:xfrm>
            <a:off x="4099389" y="1889196"/>
            <a:ext cx="3010328" cy="463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46182-2AC0-43F1-88EA-7410B121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912" y="3102467"/>
            <a:ext cx="1808252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75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11B9-258B-4A2E-8A37-99AF0FF80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Advantages &amp; Disadvantages of Decision Trees</a:t>
            </a:r>
            <a:br>
              <a:rPr lang="en-US"/>
            </a:b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6290-270A-4CC0-848B-B1AA2B560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Less appropriate for a continuous attribute. </a:t>
            </a:r>
          </a:p>
          <a:p>
            <a:r>
              <a:rPr lang="en-US"/>
              <a:t>The process of growing a decision tree is computationally expensive. At each node, each candidate splitting field must be sorted before its best split can be found. </a:t>
            </a:r>
            <a:endParaRPr lang="en-US" b="1" i="1"/>
          </a:p>
          <a:p>
            <a:r>
              <a:rPr lang="en-US"/>
              <a:t>Overfitting problem</a:t>
            </a:r>
          </a:p>
          <a:p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E1BB1-F95E-40F5-AAB6-080325A8A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205" y="1840573"/>
            <a:ext cx="3133616" cy="585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5E2B4C-0EBE-4700-A938-8E60DF50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89" y="3428999"/>
            <a:ext cx="3133616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4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C9E65-64B3-4B3B-83A0-4FA89BA4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Does feature selections matter to Decision Tree algorithms?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0DD78-C0E3-42BA-843A-9D925C6C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36" y="2119791"/>
            <a:ext cx="8496728" cy="14552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304E2D-1A5D-4981-A92F-4931FE3C32AB}"/>
              </a:ext>
            </a:extLst>
          </p:cNvPr>
          <p:cNvSpPr/>
          <p:nvPr/>
        </p:nvSpPr>
        <p:spPr>
          <a:xfrm>
            <a:off x="4900773" y="2732926"/>
            <a:ext cx="2291137" cy="4006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8D2858-C5C8-4980-B868-408C5B06E779}"/>
              </a:ext>
            </a:extLst>
          </p:cNvPr>
          <p:cNvSpPr/>
          <p:nvPr/>
        </p:nvSpPr>
        <p:spPr>
          <a:xfrm>
            <a:off x="529119" y="5072596"/>
            <a:ext cx="80857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/>
              <a:t>https://datascience.stackexchange.com/questions/51615/does-feature-selections-matter-to-decision-tree-algorithms</a:t>
            </a:r>
          </a:p>
        </p:txBody>
      </p:sp>
    </p:spTree>
    <p:extLst>
      <p:ext uri="{BB962C8B-B14F-4D97-AF65-F5344CB8AC3E}">
        <p14:creationId xmlns:p14="http://schemas.microsoft.com/office/powerpoint/2010/main" val="71593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4912-5101-4852-BCB1-86E86455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Validation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87E06-808B-4455-98D0-A9D16EDD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35" y="1884398"/>
            <a:ext cx="6393844" cy="384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47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F59AF-7B41-4BE6-9D0A-B08791B3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5E510-2CAB-4EC1-B4DD-E98EF098F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481"/>
            <a:ext cx="78867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Decision Tree Theory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sz="2800" dirty="0"/>
              <a:t>What is Decision Tree and the metrics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sz="2800" dirty="0"/>
              <a:t>Types of regression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sz="2800" dirty="0"/>
              <a:t>Application &amp; Interview Question</a:t>
            </a:r>
          </a:p>
          <a:p>
            <a:pPr marL="757238" lvl="1" indent="-457200">
              <a:buFont typeface="+mj-lt"/>
              <a:buAutoNum type="alphaUcPeriod"/>
            </a:pPr>
            <a:r>
              <a:rPr lang="en-US" sz="2800" dirty="0"/>
              <a:t>Advantages &amp; Disadvantages &amp; Comparison &amp; Limitation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Programming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Example</a:t>
            </a:r>
          </a:p>
          <a:p>
            <a:pPr lvl="1"/>
            <a:r>
              <a:rPr lang="en-US" sz="2400" dirty="0"/>
              <a:t>Loan Default</a:t>
            </a:r>
          </a:p>
          <a:p>
            <a:pPr lvl="1"/>
            <a:r>
              <a:rPr lang="en-US" sz="2400" dirty="0"/>
              <a:t>German Credit (Classification)</a:t>
            </a:r>
          </a:p>
          <a:p>
            <a:pPr lvl="1"/>
            <a:r>
              <a:rPr lang="en-US" sz="2400" dirty="0"/>
              <a:t>Sharpe</a:t>
            </a:r>
          </a:p>
          <a:p>
            <a:pPr lvl="1"/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E184-1626-4BC5-90DF-CE0A10CF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66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6396-31CA-9430-4F98-B375B4C4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Comparison Regression, Decision Tree and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9EF04-6511-D4A1-0BC6-45AEDBDB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10" y="1798335"/>
            <a:ext cx="3076660" cy="1928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16C075-2820-0EDD-B7E7-032505A4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98335"/>
            <a:ext cx="2770138" cy="1928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240619-693A-8D80-F454-94AC728F255B}"/>
              </a:ext>
            </a:extLst>
          </p:cNvPr>
          <p:cNvSpPr txBox="1"/>
          <p:nvPr/>
        </p:nvSpPr>
        <p:spPr>
          <a:xfrm>
            <a:off x="254378" y="4321540"/>
            <a:ext cx="67945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SG" sz="2000" dirty="0"/>
              <a:t>Y: gender X1: Height X2: Weight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9921D-8061-2664-E6FF-38060BBACBF2}"/>
                  </a:ext>
                </a:extLst>
              </p:cNvPr>
              <p:cNvSpPr txBox="1"/>
              <p:nvPr/>
            </p:nvSpPr>
            <p:spPr>
              <a:xfrm>
                <a:off x="134161" y="3897527"/>
                <a:ext cx="43242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SG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SG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SG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SG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+…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SG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SG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𝑚</m:t>
                          </m:r>
                        </m:sub>
                      </m:sSub>
                      <m:r>
                        <a:rPr lang="en-SG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0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09921D-8061-2664-E6FF-38060BBAC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1" y="3897527"/>
                <a:ext cx="4324249" cy="307777"/>
              </a:xfrm>
              <a:prstGeom prst="rect">
                <a:avLst/>
              </a:prstGeom>
              <a:blipFill>
                <a:blip r:embed="rId4"/>
                <a:stretch>
                  <a:fillRect l="-705" b="-235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855E2B76-3AA2-DA28-B83A-244370836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016" y="4859839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3D22DBC7-C3FF-0543-63BF-124A6035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8725" y="5374189"/>
            <a:ext cx="428625" cy="4286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A5CC4100-41E3-0121-6959-584B2C88DB2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16855" y="5438460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X2: Weight</a:t>
            </a: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7ADDE062-FE0E-DDBC-6224-E1EF9B5FFC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213" y="5159877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46F75A68-113E-7E09-F6D1-A2E1455F9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6753" y="5245601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0902176F-9E70-CC9B-3B15-4CEFCBA8D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6915" y="5395598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5E0B304E-6F03-A247-7932-B0942AF521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0213" y="5631364"/>
            <a:ext cx="814388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 dirty="0"/>
          </a:p>
        </p:txBody>
      </p:sp>
      <p:sp>
        <p:nvSpPr>
          <p:cNvPr id="16" name="Text Box 14">
            <a:extLst>
              <a:ext uri="{FF2B5EF4-FFF2-40B4-BE49-F238E27FC236}">
                <a16:creationId xmlns:a16="http://schemas.microsoft.com/office/drawing/2014/main" id="{6182A54A-1488-4F75-EAA1-BA0D28EA4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6735" y="4811727"/>
            <a:ext cx="206584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w.</a:t>
            </a: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034617EA-B420-46A4-45B3-2E54CDE10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7791" y="5352736"/>
            <a:ext cx="35779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.w</a:t>
            </a:r>
          </a:p>
        </p:txBody>
      </p:sp>
      <p:sp>
        <p:nvSpPr>
          <p:cNvPr id="20" name="Oval 10">
            <a:extLst>
              <a:ext uri="{FF2B5EF4-FFF2-40B4-BE49-F238E27FC236}">
                <a16:creationId xmlns:a16="http://schemas.microsoft.com/office/drawing/2014/main" id="{C98B879E-C377-1283-8AA9-2371D738B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463" y="4444539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BFE79674-60CF-BB0C-006F-B6E65995D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25" y="6011882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2" name="Oval 10">
            <a:extLst>
              <a:ext uri="{FF2B5EF4-FFF2-40B4-BE49-F238E27FC236}">
                <a16:creationId xmlns:a16="http://schemas.microsoft.com/office/drawing/2014/main" id="{95B13DE3-50DA-8F71-2AD2-D581F10F1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658" y="5079081"/>
            <a:ext cx="553641" cy="557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SG" altLang="en-US" sz="1350"/>
          </a:p>
        </p:txBody>
      </p:sp>
      <p:sp>
        <p:nvSpPr>
          <p:cNvPr id="23" name="Line 9">
            <a:extLst>
              <a:ext uri="{FF2B5EF4-FFF2-40B4-BE49-F238E27FC236}">
                <a16:creationId xmlns:a16="http://schemas.microsoft.com/office/drawing/2014/main" id="{9B83868E-6FE4-8E93-B3AF-7D739EE422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254" y="5245556"/>
            <a:ext cx="964285" cy="94510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" name="Line 9">
            <a:extLst>
              <a:ext uri="{FF2B5EF4-FFF2-40B4-BE49-F238E27FC236}">
                <a16:creationId xmlns:a16="http://schemas.microsoft.com/office/drawing/2014/main" id="{75653810-2252-5EF9-3A39-ACFFF731B2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43615" y="4757904"/>
            <a:ext cx="903848" cy="1781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315C11B5-97F2-DEBF-2921-093DA1D8A0D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850437" y="4883847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X1: Height</a:t>
            </a:r>
          </a:p>
        </p:txBody>
      </p:sp>
      <p:sp>
        <p:nvSpPr>
          <p:cNvPr id="26" name="Line 12">
            <a:extLst>
              <a:ext uri="{FF2B5EF4-FFF2-40B4-BE49-F238E27FC236}">
                <a16:creationId xmlns:a16="http://schemas.microsoft.com/office/drawing/2014/main" id="{10CBE249-94C7-3FB8-7F50-FA91B9AA00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9968" y="5718106"/>
            <a:ext cx="884579" cy="5945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2BBE303C-C2DE-D9CB-47EF-C3F743A3F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9681" y="4883847"/>
            <a:ext cx="884579" cy="578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8" name="Line 9">
            <a:extLst>
              <a:ext uri="{FF2B5EF4-FFF2-40B4-BE49-F238E27FC236}">
                <a16:creationId xmlns:a16="http://schemas.microsoft.com/office/drawing/2014/main" id="{5FB8F2FD-00F4-8655-4DF9-6CCB639F650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3756" y="4806249"/>
            <a:ext cx="85725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9" name="Line 9">
            <a:extLst>
              <a:ext uri="{FF2B5EF4-FFF2-40B4-BE49-F238E27FC236}">
                <a16:creationId xmlns:a16="http://schemas.microsoft.com/office/drawing/2014/main" id="{026191AB-ED3E-62DC-443E-9F970116A3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3484" y="5462710"/>
            <a:ext cx="807522" cy="1622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7FE77084-813B-1015-1B61-FDCAC0AA10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23976" y="5652818"/>
            <a:ext cx="699682" cy="522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1" name="Text Box 6">
            <a:extLst>
              <a:ext uri="{FF2B5EF4-FFF2-40B4-BE49-F238E27FC236}">
                <a16:creationId xmlns:a16="http://schemas.microsoft.com/office/drawing/2014/main" id="{ADBBDA8C-F46B-AA26-C9BD-3E35C81CE45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50260" y="5173278"/>
            <a:ext cx="1340503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350" dirty="0"/>
              <a:t>Y: Gender</a:t>
            </a:r>
          </a:p>
        </p:txBody>
      </p:sp>
      <p:sp>
        <p:nvSpPr>
          <p:cNvPr id="32" name="Text Box 6">
            <a:extLst>
              <a:ext uri="{FF2B5EF4-FFF2-40B4-BE49-F238E27FC236}">
                <a16:creationId xmlns:a16="http://schemas.microsoft.com/office/drawing/2014/main" id="{7725CD13-9C79-5D82-218E-3FC01CE2855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77298" y="4094594"/>
            <a:ext cx="18431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dirty="0"/>
              <a:t>Parameter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82030D-6561-F492-4E18-D78602DE752F}"/>
              </a:ext>
            </a:extLst>
          </p:cNvPr>
          <p:cNvCxnSpPr/>
          <p:nvPr/>
        </p:nvCxnSpPr>
        <p:spPr>
          <a:xfrm flipH="1" flipV="1">
            <a:off x="5821491" y="2095737"/>
            <a:ext cx="1158477" cy="2033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10A9DC-A9F3-F8DC-D0BE-9D6D139FB2D0}"/>
              </a:ext>
            </a:extLst>
          </p:cNvPr>
          <p:cNvCxnSpPr>
            <a:cxnSpLocks/>
          </p:cNvCxnSpPr>
          <p:nvPr/>
        </p:nvCxnSpPr>
        <p:spPr>
          <a:xfrm flipH="1" flipV="1">
            <a:off x="1449496" y="4228925"/>
            <a:ext cx="5205812" cy="926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031650-FF0F-CA3F-0EAC-AA705BAFA8E8}"/>
              </a:ext>
            </a:extLst>
          </p:cNvPr>
          <p:cNvCxnSpPr>
            <a:cxnSpLocks/>
          </p:cNvCxnSpPr>
          <p:nvPr/>
        </p:nvCxnSpPr>
        <p:spPr>
          <a:xfrm flipH="1">
            <a:off x="4132396" y="4473940"/>
            <a:ext cx="2675312" cy="4786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48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B6A8-C8C3-7974-0569-46672B1F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299" y="4697234"/>
            <a:ext cx="8229600" cy="1143000"/>
          </a:xfrm>
        </p:spPr>
        <p:txBody>
          <a:bodyPr>
            <a:normAutofit/>
          </a:bodyPr>
          <a:lstStyle/>
          <a:p>
            <a:r>
              <a:rPr lang="en-SG" dirty="0"/>
              <a:t>Part II Programming</a:t>
            </a:r>
          </a:p>
        </p:txBody>
      </p:sp>
    </p:spTree>
    <p:extLst>
      <p:ext uri="{BB962C8B-B14F-4D97-AF65-F5344CB8AC3E}">
        <p14:creationId xmlns:p14="http://schemas.microsoft.com/office/powerpoint/2010/main" val="2641976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oss Validation techniques and its applications - AI ML Analytics">
            <a:extLst>
              <a:ext uri="{FF2B5EF4-FFF2-40B4-BE49-F238E27FC236}">
                <a16:creationId xmlns:a16="http://schemas.microsoft.com/office/drawing/2014/main" id="{80085341-1C35-AED9-F5B8-3F42643E5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97" y="630424"/>
            <a:ext cx="7701943" cy="470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746A66-1230-D2DB-7F31-9FB3CEB9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6" y="4157395"/>
            <a:ext cx="4233858" cy="18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19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374" y="58224"/>
            <a:ext cx="5089712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651" y="808955"/>
            <a:ext cx="8097784" cy="255848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SG" dirty="0"/>
              <a:t>Import data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Decide on Target/Y/Dependent Variable</a:t>
            </a:r>
          </a:p>
          <a:p>
            <a:pPr marL="457200" indent="-457200">
              <a:buFont typeface="+mj-lt"/>
              <a:buAutoNum type="arabicPeriod"/>
            </a:pPr>
            <a:r>
              <a:rPr lang="en-SG" dirty="0"/>
              <a:t>Check null (imputation?) – May need to check correlation before check null</a:t>
            </a:r>
          </a:p>
          <a:p>
            <a:pPr marL="756920" lvl="1" indent="-457200">
              <a:buFont typeface="+mj-lt"/>
              <a:buAutoNum type="arabicPeriod"/>
            </a:pPr>
            <a:r>
              <a:rPr lang="en-SG" dirty="0" err="1"/>
              <a:t>df.isnull</a:t>
            </a:r>
            <a:r>
              <a:rPr lang="en-SG" dirty="0"/>
              <a:t>().any() and </a:t>
            </a:r>
            <a:r>
              <a:rPr lang="en-SG" dirty="0" err="1"/>
              <a:t>df</a:t>
            </a:r>
            <a:r>
              <a:rPr lang="en-SG" dirty="0"/>
              <a:t>["Revenue"].</a:t>
            </a:r>
            <a:r>
              <a:rPr lang="en-SG" dirty="0" err="1"/>
              <a:t>isnull</a:t>
            </a:r>
            <a:r>
              <a:rPr lang="en-SG" dirty="0"/>
              <a:t>().sum()</a:t>
            </a:r>
            <a:endParaRPr lang="en-SG" dirty="0">
              <a:cs typeface="Arial"/>
            </a:endParaRPr>
          </a:p>
          <a:p>
            <a:pPr marL="756920" lvl="1" indent="-457200">
              <a:buFont typeface="+mj-lt"/>
              <a:buAutoNum type="arabicPeriod"/>
            </a:pPr>
            <a:r>
              <a:rPr lang="en-SG" sz="2400" dirty="0"/>
              <a:t>If needed, </a:t>
            </a:r>
            <a:r>
              <a:rPr lang="en-SG" sz="2400" dirty="0" err="1"/>
              <a:t>pd.set_option</a:t>
            </a:r>
            <a:r>
              <a:rPr lang="en-SG" sz="2400" dirty="0"/>
              <a:t>("</a:t>
            </a:r>
            <a:r>
              <a:rPr lang="en-SG" sz="2400" dirty="0" err="1"/>
              <a:t>display.max_rows</a:t>
            </a:r>
            <a:r>
              <a:rPr lang="en-SG" sz="2400" dirty="0"/>
              <a:t>", 10)</a:t>
            </a:r>
          </a:p>
          <a:p>
            <a:pPr marL="756920" lvl="1" indent="-457200">
              <a:buFont typeface="+mj-lt"/>
              <a:buAutoNum type="arabicPeriod"/>
            </a:pPr>
            <a:r>
              <a:rPr lang="en-SG" sz="2400" dirty="0">
                <a:cs typeface="Arial"/>
              </a:rPr>
              <a:t>If you have categorical and continuous X, need to do dummy first so that you can use for loop.</a:t>
            </a:r>
          </a:p>
          <a:p>
            <a:pPr marL="756920" lvl="1" indent="-457200">
              <a:buFont typeface="+mj-lt"/>
              <a:buAutoNum type="arabicPeriod"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SG" dirty="0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67FD0-D046-480E-5DC1-E86D440D909D}"/>
              </a:ext>
            </a:extLst>
          </p:cNvPr>
          <p:cNvSpPr txBox="1"/>
          <p:nvPr/>
        </p:nvSpPr>
        <p:spPr>
          <a:xfrm>
            <a:off x="370174" y="3395235"/>
            <a:ext cx="419999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#imputation ??</a:t>
            </a:r>
          </a:p>
          <a:p>
            <a:r>
              <a:rPr lang="en-SG" sz="1200" dirty="0" err="1"/>
              <a:t>df.isnull</a:t>
            </a:r>
            <a:r>
              <a:rPr lang="en-SG" sz="1200" dirty="0"/>
              <a:t>().sum()/</a:t>
            </a:r>
            <a:r>
              <a:rPr lang="en-SG" sz="1200" dirty="0" err="1"/>
              <a:t>len</a:t>
            </a:r>
            <a:r>
              <a:rPr lang="en-SG" sz="1200" dirty="0"/>
              <a:t>(</a:t>
            </a:r>
            <a:r>
              <a:rPr lang="en-SG" sz="1200" dirty="0" err="1"/>
              <a:t>df</a:t>
            </a:r>
            <a:r>
              <a:rPr lang="en-SG" sz="1200" dirty="0"/>
              <a:t>)</a:t>
            </a:r>
          </a:p>
          <a:p>
            <a:r>
              <a:rPr lang="en-US" sz="1200" dirty="0"/>
              <a:t>m = </a:t>
            </a:r>
            <a:r>
              <a:rPr lang="en-US" sz="1200" dirty="0" err="1"/>
              <a:t>df</a:t>
            </a:r>
            <a:r>
              <a:rPr lang="en-US" sz="1200" dirty="0"/>
              <a:t>["10Y Net Income Growth (per Share)"].mean()</a:t>
            </a:r>
          </a:p>
          <a:p>
            <a:r>
              <a:rPr lang="en-US" sz="1200" dirty="0" err="1"/>
              <a:t>df</a:t>
            </a:r>
            <a:r>
              <a:rPr lang="en-US" sz="1200" dirty="0"/>
              <a:t>["10Y Net Income Growth (per Share)"].</a:t>
            </a:r>
            <a:r>
              <a:rPr lang="en-US" sz="1200" dirty="0" err="1"/>
              <a:t>fillna</a:t>
            </a:r>
            <a:r>
              <a:rPr lang="en-US" sz="1200" dirty="0"/>
              <a:t>(</a:t>
            </a:r>
            <a:r>
              <a:rPr lang="en-US" sz="1200" dirty="0" err="1"/>
              <a:t>m,inplace</a:t>
            </a:r>
            <a:r>
              <a:rPr lang="en-US" sz="1200" dirty="0"/>
              <a:t>=True)</a:t>
            </a:r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B9506-35C1-F2E0-68C9-F724ACBA8FDE}"/>
              </a:ext>
            </a:extLst>
          </p:cNvPr>
          <p:cNvSpPr txBox="1"/>
          <p:nvPr/>
        </p:nvSpPr>
        <p:spPr>
          <a:xfrm>
            <a:off x="5357592" y="3490559"/>
            <a:ext cx="26937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for </a:t>
            </a:r>
            <a:r>
              <a:rPr lang="en-SG" sz="1400" dirty="0" err="1"/>
              <a:t>i</a:t>
            </a:r>
            <a:r>
              <a:rPr lang="en-SG" sz="1400" dirty="0"/>
              <a:t> in </a:t>
            </a:r>
            <a:r>
              <a:rPr lang="en-SG" sz="1400" dirty="0" err="1"/>
              <a:t>df.columns</a:t>
            </a:r>
            <a:r>
              <a:rPr lang="en-SG" sz="1400" dirty="0"/>
              <a:t>:</a:t>
            </a:r>
          </a:p>
          <a:p>
            <a:r>
              <a:rPr lang="en-SG" sz="1400" dirty="0"/>
              <a:t>    m = </a:t>
            </a:r>
            <a:r>
              <a:rPr lang="en-SG" sz="1400" dirty="0" err="1"/>
              <a:t>df</a:t>
            </a:r>
            <a:r>
              <a:rPr lang="en-SG" sz="1400" dirty="0"/>
              <a:t>[</a:t>
            </a:r>
            <a:r>
              <a:rPr lang="en-SG" sz="1400" dirty="0" err="1"/>
              <a:t>i</a:t>
            </a:r>
            <a:r>
              <a:rPr lang="en-SG" sz="1400" dirty="0"/>
              <a:t>].mean()</a:t>
            </a:r>
          </a:p>
          <a:p>
            <a:r>
              <a:rPr lang="en-SG" sz="1400" dirty="0"/>
              <a:t>    </a:t>
            </a:r>
            <a:r>
              <a:rPr lang="en-SG" sz="1400" dirty="0" err="1"/>
              <a:t>df</a:t>
            </a:r>
            <a:r>
              <a:rPr lang="en-SG" sz="1400" dirty="0"/>
              <a:t>[</a:t>
            </a:r>
            <a:r>
              <a:rPr lang="en-SG" sz="1400" dirty="0" err="1"/>
              <a:t>i</a:t>
            </a:r>
            <a:r>
              <a:rPr lang="en-SG" sz="1400" dirty="0"/>
              <a:t>].</a:t>
            </a:r>
            <a:r>
              <a:rPr lang="en-SG" sz="1400" dirty="0" err="1"/>
              <a:t>fillna</a:t>
            </a:r>
            <a:r>
              <a:rPr lang="en-SG" sz="1400" dirty="0"/>
              <a:t>(</a:t>
            </a:r>
            <a:r>
              <a:rPr lang="en-SG" sz="1400" dirty="0" err="1"/>
              <a:t>m,inplace</a:t>
            </a:r>
            <a:r>
              <a:rPr lang="en-SG" sz="1400" dirty="0"/>
              <a:t>=True)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D3C692-71AD-DAF2-8558-6AAF676D0EDA}"/>
              </a:ext>
            </a:extLst>
          </p:cNvPr>
          <p:cNvSpPr txBox="1"/>
          <p:nvPr/>
        </p:nvSpPr>
        <p:spPr>
          <a:xfrm>
            <a:off x="309560" y="4624551"/>
            <a:ext cx="43221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#or using model</a:t>
            </a:r>
          </a:p>
          <a:p>
            <a:r>
              <a:rPr lang="en-SG" sz="1400" dirty="0"/>
              <a:t>pip install </a:t>
            </a:r>
            <a:r>
              <a:rPr lang="en-SG" sz="1400" dirty="0" err="1"/>
              <a:t>miceforest</a:t>
            </a:r>
            <a:endParaRPr lang="en-SG" sz="1400" dirty="0"/>
          </a:p>
          <a:p>
            <a:r>
              <a:rPr lang="en-SG" sz="1400" dirty="0"/>
              <a:t>import </a:t>
            </a:r>
            <a:r>
              <a:rPr lang="en-SG" sz="1400" dirty="0" err="1"/>
              <a:t>miceforest</a:t>
            </a:r>
            <a:r>
              <a:rPr lang="en-SG" sz="1400" dirty="0"/>
              <a:t> as mf</a:t>
            </a:r>
          </a:p>
          <a:p>
            <a:r>
              <a:rPr lang="en-SG" sz="1400" dirty="0"/>
              <a:t>k = </a:t>
            </a:r>
            <a:r>
              <a:rPr lang="en-SG" sz="1400" dirty="0" err="1"/>
              <a:t>mf.ImputationKernel</a:t>
            </a:r>
            <a:r>
              <a:rPr lang="en-SG" sz="1400" dirty="0"/>
              <a:t>(</a:t>
            </a:r>
            <a:r>
              <a:rPr lang="en-SG" sz="1400" dirty="0" err="1"/>
              <a:t>df,datasets</a:t>
            </a:r>
            <a:r>
              <a:rPr lang="en-SG" sz="1400" dirty="0"/>
              <a:t>=1,random_state=1)</a:t>
            </a:r>
          </a:p>
          <a:p>
            <a:r>
              <a:rPr lang="en-SG" sz="1400" dirty="0" err="1"/>
              <a:t>k.mice</a:t>
            </a:r>
            <a:r>
              <a:rPr lang="en-SG" sz="1400" dirty="0"/>
              <a:t>(10) #10 </a:t>
            </a:r>
            <a:r>
              <a:rPr lang="en-SG" sz="1400" dirty="0" err="1"/>
              <a:t>interation</a:t>
            </a:r>
            <a:endParaRPr lang="en-SG" sz="1400" dirty="0"/>
          </a:p>
          <a:p>
            <a:r>
              <a:rPr lang="it-IT" sz="1400" dirty="0"/>
              <a:t>df = k.complete_data(0)</a:t>
            </a:r>
            <a:endParaRPr lang="en-SG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3517D-E341-C1D8-7A25-E683AA9B0ECA}"/>
              </a:ext>
            </a:extLst>
          </p:cNvPr>
          <p:cNvSpPr txBox="1"/>
          <p:nvPr/>
        </p:nvSpPr>
        <p:spPr>
          <a:xfrm>
            <a:off x="4519272" y="4552364"/>
            <a:ext cx="437035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#for categorical</a:t>
            </a:r>
          </a:p>
          <a:p>
            <a:r>
              <a:rPr lang="en-SG" sz="1400" dirty="0"/>
              <a:t>from </a:t>
            </a:r>
            <a:r>
              <a:rPr lang="en-SG" sz="1400" dirty="0" err="1"/>
              <a:t>sklearn.preprocessing</a:t>
            </a:r>
            <a:r>
              <a:rPr lang="en-SG" sz="1400" dirty="0"/>
              <a:t> import Imputer</a:t>
            </a:r>
          </a:p>
          <a:p>
            <a:r>
              <a:rPr lang="en-SG" sz="1400" dirty="0"/>
              <a:t>imp = Imputer(strategy='</a:t>
            </a:r>
            <a:r>
              <a:rPr lang="en-SG" sz="1400" dirty="0" err="1"/>
              <a:t>most_frequent</a:t>
            </a:r>
            <a:r>
              <a:rPr lang="en-SG" sz="1400" dirty="0"/>
              <a:t>')</a:t>
            </a:r>
          </a:p>
          <a:p>
            <a:r>
              <a:rPr lang="en-SG" sz="1400" dirty="0" err="1"/>
              <a:t>imp.fit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) </a:t>
            </a:r>
          </a:p>
          <a:p>
            <a:endParaRPr lang="en-SG" sz="1400" dirty="0"/>
          </a:p>
          <a:p>
            <a:r>
              <a:rPr lang="en-SG" sz="1400" dirty="0"/>
              <a:t>Or</a:t>
            </a:r>
          </a:p>
          <a:p>
            <a:r>
              <a:rPr lang="en-SG" sz="1400" dirty="0"/>
              <a:t>imp = Imputer(strategy=‘constant’,</a:t>
            </a:r>
            <a:r>
              <a:rPr lang="en-SG" sz="1400" dirty="0" err="1"/>
              <a:t>fill_value</a:t>
            </a:r>
            <a:r>
              <a:rPr lang="en-SG" sz="1400" dirty="0"/>
              <a:t>=“missing)</a:t>
            </a:r>
          </a:p>
          <a:p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67400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5374" y="58224"/>
            <a:ext cx="5089712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234" y="58224"/>
            <a:ext cx="8999766" cy="572351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299720" lvl="1" indent="0">
              <a:buNone/>
            </a:pPr>
            <a:endParaRPr lang="en-SG" dirty="0">
              <a:cs typeface="Arial"/>
            </a:endParaRPr>
          </a:p>
          <a:p>
            <a:pPr marL="0" indent="0">
              <a:buNone/>
            </a:pPr>
            <a:r>
              <a:rPr lang="en-SG" dirty="0"/>
              <a:t>4. Select features – if not many features, take all. If clean, use </a:t>
            </a:r>
            <a:r>
              <a:rPr lang="en-SG" dirty="0" err="1"/>
              <a:t>Kbest</a:t>
            </a:r>
            <a:r>
              <a:rPr lang="en-SG" dirty="0"/>
              <a:t>, else use correlation</a:t>
            </a:r>
            <a:endParaRPr lang="en-SG" dirty="0">
              <a:cs typeface="Arial"/>
            </a:endParaRPr>
          </a:p>
          <a:p>
            <a:pPr marL="756920" lvl="1" indent="-457200">
              <a:buFont typeface="+mj-lt"/>
              <a:buAutoNum type="arabicPeriod"/>
            </a:pPr>
            <a:r>
              <a:rPr lang="en-SG" dirty="0" err="1"/>
              <a:t>Kbest</a:t>
            </a:r>
            <a:r>
              <a:rPr lang="en-SG" dirty="0"/>
              <a:t> – Need to split X,Y</a:t>
            </a:r>
            <a:endParaRPr lang="en-SG" dirty="0">
              <a:cs typeface="Arial"/>
            </a:endParaRPr>
          </a:p>
          <a:p>
            <a:pPr marL="600075" lvl="2" indent="0">
              <a:buNone/>
            </a:pPr>
            <a:r>
              <a:rPr lang="en-SG" dirty="0"/>
              <a:t>X = </a:t>
            </a:r>
            <a:r>
              <a:rPr lang="en-SG" dirty="0" err="1"/>
              <a:t>df.drop</a:t>
            </a:r>
            <a:r>
              <a:rPr lang="en-SG" dirty="0"/>
              <a:t>(columns="Creditability")</a:t>
            </a:r>
          </a:p>
          <a:p>
            <a:pPr marL="600075" lvl="2" indent="0">
              <a:buNone/>
            </a:pPr>
            <a:r>
              <a:rPr lang="en-SG" dirty="0"/>
              <a:t>Y = </a:t>
            </a:r>
            <a:r>
              <a:rPr lang="en-SG" dirty="0" err="1"/>
              <a:t>df</a:t>
            </a:r>
            <a:r>
              <a:rPr lang="en-SG" dirty="0"/>
              <a:t>["Creditability"]</a:t>
            </a:r>
          </a:p>
          <a:p>
            <a:pPr marL="600075" lvl="2" indent="0">
              <a:buNone/>
            </a:pPr>
            <a:r>
              <a:rPr lang="en-SG" dirty="0"/>
              <a:t>from </a:t>
            </a:r>
            <a:r>
              <a:rPr lang="en-SG" dirty="0" err="1"/>
              <a:t>sklearn.feature_selection</a:t>
            </a:r>
            <a:r>
              <a:rPr lang="en-SG" dirty="0"/>
              <a:t> import </a:t>
            </a:r>
            <a:r>
              <a:rPr lang="en-SG" dirty="0" err="1"/>
              <a:t>SelectKBest</a:t>
            </a:r>
            <a:r>
              <a:rPr lang="en-SG" dirty="0"/>
              <a:t>, </a:t>
            </a:r>
            <a:r>
              <a:rPr lang="en-SG" dirty="0" err="1"/>
              <a:t>f_regression</a:t>
            </a:r>
            <a:endParaRPr lang="en-SG" dirty="0"/>
          </a:p>
          <a:p>
            <a:pPr marL="600075" lvl="2" indent="0">
              <a:buNone/>
            </a:pPr>
            <a:r>
              <a:rPr lang="en-SG" dirty="0"/>
              <a:t>f = </a:t>
            </a:r>
            <a:r>
              <a:rPr lang="en-SG" dirty="0" err="1"/>
              <a:t>SelectKBest</a:t>
            </a:r>
            <a:r>
              <a:rPr lang="en-SG" dirty="0"/>
              <a:t>(</a:t>
            </a:r>
            <a:r>
              <a:rPr lang="en-SG" dirty="0" err="1"/>
              <a:t>score_func</a:t>
            </a:r>
            <a:r>
              <a:rPr lang="en-SG" dirty="0"/>
              <a:t>=</a:t>
            </a:r>
            <a:r>
              <a:rPr lang="en-SG" dirty="0" err="1"/>
              <a:t>f_regression</a:t>
            </a:r>
            <a:r>
              <a:rPr lang="en-SG" dirty="0"/>
              <a:t>, k=10).fit(X,Y).</a:t>
            </a:r>
            <a:r>
              <a:rPr lang="en-SG" dirty="0" err="1"/>
              <a:t>get_support</a:t>
            </a:r>
            <a:r>
              <a:rPr lang="en-SG" dirty="0"/>
              <a:t>()</a:t>
            </a:r>
          </a:p>
          <a:p>
            <a:pPr marL="600075" lvl="2" indent="0">
              <a:buNone/>
            </a:pPr>
            <a:r>
              <a:rPr lang="en-SG" dirty="0" err="1"/>
              <a:t>X.columns</a:t>
            </a:r>
            <a:r>
              <a:rPr lang="en-SG" dirty="0"/>
              <a:t>[f]</a:t>
            </a:r>
          </a:p>
          <a:p>
            <a:pPr marL="600075" lvl="2" indent="0">
              <a:buNone/>
            </a:pP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df.loc</a:t>
            </a:r>
            <a:r>
              <a:rPr lang="en-US" dirty="0"/>
              <a:t>[:, ["Creditability", 'Account Balance', 'Duration of Credit </a:t>
            </a:r>
            <a:r>
              <a:rPr lang="en-US" dirty="0" err="1"/>
              <a:t>Mths</a:t>
            </a:r>
            <a:r>
              <a:rPr lang="en-US" dirty="0"/>
              <a:t>',</a:t>
            </a:r>
          </a:p>
          <a:p>
            <a:pPr marL="600075" lvl="2" indent="0">
              <a:buNone/>
            </a:pPr>
            <a:r>
              <a:rPr lang="en-US" dirty="0"/>
              <a:t>       'Payment Status of Previous Credit', 'Credit Amount’]]</a:t>
            </a:r>
          </a:p>
          <a:p>
            <a:pPr marL="299720" lvl="1" indent="0">
              <a:buNone/>
            </a:pPr>
            <a:r>
              <a:rPr lang="en-US" dirty="0"/>
              <a:t>2. </a:t>
            </a:r>
            <a:r>
              <a:rPr lang="en-US" dirty="0" err="1"/>
              <a:t>Correlaton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en-US" dirty="0" err="1"/>
              <a:t>pd.set_option</a:t>
            </a:r>
            <a:r>
              <a:rPr lang="en-US" dirty="0"/>
              <a:t>("</a:t>
            </a:r>
            <a:r>
              <a:rPr lang="en-US" dirty="0" err="1"/>
              <a:t>max_rows</a:t>
            </a:r>
            <a:r>
              <a:rPr lang="en-US" dirty="0"/>
              <a:t>", None)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c = </a:t>
            </a:r>
            <a:r>
              <a:rPr lang="en-US" dirty="0" err="1"/>
              <a:t>df.corr</a:t>
            </a:r>
            <a:r>
              <a:rPr lang="en-US" dirty="0"/>
              <a:t>()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c = abs(c["fund_treynor_ratio_5years"])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fr-FR" dirty="0"/>
              <a:t>c[c&gt;0.2].</a:t>
            </a:r>
            <a:r>
              <a:rPr lang="fr-FR" dirty="0" err="1"/>
              <a:t>sort_values</a:t>
            </a:r>
            <a:r>
              <a:rPr lang="fr-FR" dirty="0"/>
              <a:t>()</a:t>
            </a:r>
            <a:endParaRPr lang="fr-FR" dirty="0">
              <a:cs typeface="Arial"/>
            </a:endParaRPr>
          </a:p>
          <a:p>
            <a:pPr marL="299720" lvl="1" indent="0">
              <a:buNone/>
            </a:pPr>
            <a:r>
              <a:rPr lang="fr-FR" dirty="0"/>
              <a:t>		</a:t>
            </a:r>
            <a:r>
              <a:rPr lang="en-US" dirty="0" err="1"/>
              <a:t>df</a:t>
            </a:r>
            <a:r>
              <a:rPr lang="en-US" dirty="0"/>
              <a:t>["</a:t>
            </a:r>
            <a:r>
              <a:rPr lang="en-US" dirty="0" err="1"/>
              <a:t>sector_technology</a:t>
            </a:r>
            <a:r>
              <a:rPr lang="en-US" dirty="0"/>
              <a:t>"].</a:t>
            </a:r>
            <a:r>
              <a:rPr lang="en-US" dirty="0" err="1"/>
              <a:t>isnull</a:t>
            </a:r>
            <a:r>
              <a:rPr lang="en-US" dirty="0"/>
              <a:t>().sum() #check if selected columns many nulls</a:t>
            </a:r>
            <a:endParaRPr lang="en-US" dirty="0">
              <a:cs typeface="Arial"/>
            </a:endParaRPr>
          </a:p>
          <a:p>
            <a:pPr marL="299720" lvl="1" indent="0">
              <a:buNone/>
            </a:pPr>
            <a:r>
              <a:rPr lang="en-US" dirty="0"/>
              <a:t>		</a:t>
            </a:r>
            <a:r>
              <a:rPr lang="en-US" dirty="0" err="1"/>
              <a:t>pd.set_option</a:t>
            </a:r>
            <a:r>
              <a:rPr lang="en-US" dirty="0"/>
              <a:t>("</a:t>
            </a:r>
            <a:r>
              <a:rPr lang="en-US" dirty="0" err="1"/>
              <a:t>max_rows</a:t>
            </a:r>
            <a:r>
              <a:rPr lang="en-US" dirty="0"/>
              <a:t>", 10)</a:t>
            </a:r>
            <a:endParaRPr lang="en-US" dirty="0">
              <a:cs typeface="Arial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6EEA7F05-E2D6-14A3-0A31-D3BFF1ECF6D9}"/>
              </a:ext>
            </a:extLst>
          </p:cNvPr>
          <p:cNvSpPr txBox="1"/>
          <p:nvPr/>
        </p:nvSpPr>
        <p:spPr>
          <a:xfrm>
            <a:off x="5701316" y="5308600"/>
            <a:ext cx="2993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from </a:t>
            </a:r>
            <a:r>
              <a:rPr lang="en-US" sz="1200" dirty="0" err="1"/>
              <a:t>sklearn.decomposition</a:t>
            </a:r>
            <a:r>
              <a:rPr lang="en-US" sz="1200" dirty="0"/>
              <a:t> import PCA</a:t>
            </a:r>
          </a:p>
          <a:p>
            <a:r>
              <a:rPr lang="en-SG" sz="1200" dirty="0" err="1"/>
              <a:t>pca</a:t>
            </a:r>
            <a:r>
              <a:rPr lang="en-SG" sz="1200" dirty="0"/>
              <a:t> = PCA(</a:t>
            </a:r>
            <a:r>
              <a:rPr lang="en-SG" sz="1200" dirty="0" err="1"/>
              <a:t>n_components</a:t>
            </a:r>
            <a:r>
              <a:rPr lang="en-SG" sz="1200" dirty="0"/>
              <a:t>=10)</a:t>
            </a:r>
          </a:p>
          <a:p>
            <a:r>
              <a:rPr lang="en-SG" sz="1200" dirty="0"/>
              <a:t>X = </a:t>
            </a:r>
            <a:r>
              <a:rPr lang="en-SG" sz="1200" dirty="0" err="1"/>
              <a:t>pca.fit_transform</a:t>
            </a:r>
            <a:r>
              <a:rPr lang="en-SG" sz="1200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767195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8" y="-1"/>
            <a:ext cx="4208261" cy="1169551"/>
          </a:xfrm>
        </p:spPr>
        <p:txBody>
          <a:bodyPr/>
          <a:lstStyle/>
          <a:p>
            <a:r>
              <a:rPr lang="en-SG" dirty="0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8" y="1465312"/>
            <a:ext cx="8516539" cy="4542767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SG" dirty="0"/>
              <a:t>Clean - </a:t>
            </a:r>
            <a:r>
              <a:rPr lang="en-SG" dirty="0" err="1"/>
              <a:t>Dropna</a:t>
            </a:r>
            <a:r>
              <a:rPr lang="en-SG" dirty="0"/>
              <a:t>() (rare situation need to remove non numeric)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SG" dirty="0"/>
              <a:t>Categorical input – Use Dummy variable – if too categories, drop the variable</a:t>
            </a:r>
          </a:p>
          <a:p>
            <a:pPr marL="300038" lvl="1" indent="0">
              <a:buNone/>
            </a:pPr>
            <a:r>
              <a:rPr lang="en-SG" sz="1500" dirty="0"/>
              <a:t>dummy = </a:t>
            </a:r>
            <a:r>
              <a:rPr lang="en-SG" sz="1500" dirty="0" err="1"/>
              <a:t>pd.get_dummies</a:t>
            </a:r>
            <a:r>
              <a:rPr lang="en-SG" sz="1500" dirty="0"/>
              <a:t>(</a:t>
            </a:r>
            <a:r>
              <a:rPr lang="en-SG" sz="1500" dirty="0" err="1"/>
              <a:t>df</a:t>
            </a:r>
            <a:r>
              <a:rPr lang="en-SG" sz="1500" dirty="0"/>
              <a:t>["Sex and Marital Status"]) #optional, set prefix=“xxx”</a:t>
            </a:r>
          </a:p>
          <a:p>
            <a:pPr marL="300038" lvl="1" indent="0">
              <a:buNone/>
            </a:pPr>
            <a:r>
              <a:rPr lang="en-US" sz="1500" dirty="0" err="1"/>
              <a:t>df</a:t>
            </a:r>
            <a:r>
              <a:rPr lang="en-US" sz="1500" dirty="0"/>
              <a:t> = </a:t>
            </a:r>
            <a:r>
              <a:rPr lang="en-US" sz="1500" dirty="0" err="1"/>
              <a:t>df.merge</a:t>
            </a:r>
            <a:r>
              <a:rPr lang="en-US" sz="1500" dirty="0"/>
              <a:t>(dummy, </a:t>
            </a:r>
            <a:r>
              <a:rPr lang="en-US" sz="1500" dirty="0" err="1"/>
              <a:t>right_index</a:t>
            </a:r>
            <a:r>
              <a:rPr lang="en-US" sz="1500" dirty="0"/>
              <a:t>=True, </a:t>
            </a:r>
            <a:r>
              <a:rPr lang="en-US" sz="1500" dirty="0" err="1"/>
              <a:t>left_index</a:t>
            </a:r>
            <a:r>
              <a:rPr lang="en-US" sz="1500" dirty="0"/>
              <a:t>=True)</a:t>
            </a:r>
          </a:p>
          <a:p>
            <a:pPr marL="300038" lvl="1" indent="0">
              <a:buNone/>
            </a:pPr>
            <a:r>
              <a:rPr lang="en-US" sz="1500" dirty="0" err="1"/>
              <a:t>df</a:t>
            </a:r>
            <a:r>
              <a:rPr lang="en-US" sz="1500" dirty="0"/>
              <a:t> = </a:t>
            </a:r>
            <a:r>
              <a:rPr lang="en-US" sz="1500" dirty="0" err="1"/>
              <a:t>df.drop</a:t>
            </a:r>
            <a:r>
              <a:rPr lang="en-US" sz="1500" dirty="0"/>
              <a:t>(columns="Sex and Marital Status)</a:t>
            </a:r>
            <a:endParaRPr lang="en-US" sz="1500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 startAt="5"/>
            </a:pPr>
            <a:r>
              <a:rPr lang="en-SG" dirty="0"/>
              <a:t>Data Visualization</a:t>
            </a:r>
          </a:p>
          <a:p>
            <a:pPr marL="300038" lvl="1" indent="0">
              <a:buNone/>
            </a:pPr>
            <a:r>
              <a:rPr lang="en-SG" sz="1500" dirty="0" err="1"/>
              <a:t>df.describe</a:t>
            </a:r>
            <a:r>
              <a:rPr lang="en-SG" sz="1500" dirty="0"/>
              <a:t>() #check mean : too big then normalization, max or min too much difference, then remove (outlier)</a:t>
            </a:r>
          </a:p>
          <a:p>
            <a:pPr marL="300038" lvl="1" indent="0">
              <a:buNone/>
            </a:pPr>
            <a:r>
              <a:rPr lang="en-SG" sz="1500" dirty="0" err="1"/>
              <a:t>df.boxplot</a:t>
            </a:r>
            <a:r>
              <a:rPr lang="en-SG" sz="1500" dirty="0"/>
              <a:t>(</a:t>
            </a:r>
            <a:r>
              <a:rPr lang="en-SG" sz="1500" dirty="0" err="1"/>
              <a:t>figsize</a:t>
            </a:r>
            <a:r>
              <a:rPr lang="en-SG" sz="1500" dirty="0"/>
              <a:t>=(40,10)) #check for outlier</a:t>
            </a:r>
          </a:p>
          <a:p>
            <a:pPr marL="300038" lvl="1" indent="0">
              <a:buNone/>
            </a:pPr>
            <a:r>
              <a:rPr lang="en-SG" sz="1500" dirty="0" err="1"/>
              <a:t>df.hist</a:t>
            </a:r>
            <a:r>
              <a:rPr lang="en-SG" sz="1500" dirty="0"/>
              <a:t>(</a:t>
            </a:r>
            <a:r>
              <a:rPr lang="en-SG" sz="1500" dirty="0" err="1"/>
              <a:t>figsize</a:t>
            </a:r>
            <a:r>
              <a:rPr lang="en-SG" sz="1500" dirty="0"/>
              <a:t>=(20,20))</a:t>
            </a:r>
          </a:p>
          <a:p>
            <a:pPr marL="300038" lvl="1" indent="0">
              <a:buNone/>
            </a:pPr>
            <a:r>
              <a:rPr lang="en-SG" sz="1500" dirty="0"/>
              <a:t>import seaborn as </a:t>
            </a:r>
            <a:r>
              <a:rPr lang="en-SG" sz="1500" dirty="0" err="1"/>
              <a:t>sns</a:t>
            </a:r>
            <a:endParaRPr lang="en-SG" sz="1500" dirty="0"/>
          </a:p>
          <a:p>
            <a:pPr marL="300038" lvl="1" indent="0">
              <a:buNone/>
            </a:pPr>
            <a:r>
              <a:rPr lang="en-SG" sz="1500" dirty="0" err="1"/>
              <a:t>sns.heatmap</a:t>
            </a:r>
            <a:r>
              <a:rPr lang="en-SG" sz="1500" dirty="0"/>
              <a:t>(</a:t>
            </a:r>
            <a:r>
              <a:rPr lang="en-SG" sz="1500" dirty="0" err="1"/>
              <a:t>df.corr</a:t>
            </a:r>
            <a:r>
              <a:rPr lang="en-SG" sz="1500" dirty="0"/>
              <a:t>())</a:t>
            </a:r>
          </a:p>
          <a:p>
            <a:pPr marL="300038" lvl="1" indent="0">
              <a:buNone/>
            </a:pPr>
            <a:r>
              <a:rPr lang="en-US" sz="1500" dirty="0" err="1"/>
              <a:t>sns.catplot</a:t>
            </a:r>
            <a:r>
              <a:rPr lang="en-US" sz="1500" dirty="0"/>
              <a:t>(data=</a:t>
            </a:r>
            <a:r>
              <a:rPr lang="en-US" sz="1500" dirty="0" err="1"/>
              <a:t>df,x</a:t>
            </a:r>
            <a:r>
              <a:rPr lang="en-US" sz="1500" dirty="0"/>
              <a:t>="Account </a:t>
            </a:r>
            <a:r>
              <a:rPr lang="en-US" sz="1500" dirty="0" err="1"/>
              <a:t>Balance",y</a:t>
            </a:r>
            <a:r>
              <a:rPr lang="en-US" sz="1500" dirty="0"/>
              <a:t>="</a:t>
            </a:r>
            <a:r>
              <a:rPr lang="en-US" sz="1500" dirty="0" err="1"/>
              <a:t>Creditability",kind</a:t>
            </a:r>
            <a:r>
              <a:rPr lang="en-US" sz="1500" dirty="0"/>
              <a:t>="violin")</a:t>
            </a:r>
          </a:p>
          <a:p>
            <a:pPr marL="300038" lvl="1" indent="0">
              <a:buNone/>
            </a:pPr>
            <a:r>
              <a:rPr lang="en-US" sz="1500" dirty="0"/>
              <a:t>#kind=violin, bar, nothing means scatter</a:t>
            </a:r>
            <a:endParaRPr lang="en-SG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E3A521-225A-A77F-9E13-61038588233F}"/>
              </a:ext>
            </a:extLst>
          </p:cNvPr>
          <p:cNvSpPr txBox="1"/>
          <p:nvPr/>
        </p:nvSpPr>
        <p:spPr>
          <a:xfrm>
            <a:off x="4469811" y="367464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solidFill>
                  <a:srgbClr val="FF0000"/>
                </a:solidFill>
              </a:rPr>
              <a:t>#remove not a number</a:t>
            </a:r>
          </a:p>
          <a:p>
            <a:r>
              <a:rPr lang="en-SG" sz="1400" dirty="0">
                <a:solidFill>
                  <a:srgbClr val="FF0000"/>
                </a:solidFill>
              </a:rPr>
              <a:t>for 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 in </a:t>
            </a:r>
            <a:r>
              <a:rPr lang="en-SG" sz="1400" dirty="0" err="1">
                <a:solidFill>
                  <a:srgbClr val="FF0000"/>
                </a:solidFill>
              </a:rPr>
              <a:t>df.columns</a:t>
            </a:r>
            <a:r>
              <a:rPr lang="en-SG" sz="1400" dirty="0">
                <a:solidFill>
                  <a:srgbClr val="FF0000"/>
                </a:solidFill>
              </a:rPr>
              <a:t>: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df1 = </a:t>
            </a:r>
            <a:r>
              <a:rPr lang="en-SG" sz="1400" dirty="0" err="1">
                <a:solidFill>
                  <a:srgbClr val="FF0000"/>
                </a:solidFill>
              </a:rPr>
              <a:t>pd.to_numeric</a:t>
            </a:r>
            <a:r>
              <a:rPr lang="en-SG" sz="1400" dirty="0">
                <a:solidFill>
                  <a:srgbClr val="FF0000"/>
                </a:solidFill>
              </a:rPr>
              <a:t>(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[</a:t>
            </a:r>
            <a:r>
              <a:rPr lang="en-SG" sz="1400" dirty="0" err="1">
                <a:solidFill>
                  <a:srgbClr val="FF0000"/>
                </a:solidFill>
              </a:rPr>
              <a:t>i</a:t>
            </a:r>
            <a:r>
              <a:rPr lang="en-SG" sz="1400" dirty="0">
                <a:solidFill>
                  <a:srgbClr val="FF0000"/>
                </a:solidFill>
              </a:rPr>
              <a:t>], errors='coerce')</a:t>
            </a:r>
          </a:p>
          <a:p>
            <a:r>
              <a:rPr lang="en-SG" sz="1400" dirty="0">
                <a:solidFill>
                  <a:srgbClr val="FF0000"/>
                </a:solidFill>
              </a:rPr>
              <a:t>    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=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[df1.notnull()] #make it to null then remove null</a:t>
            </a:r>
          </a:p>
          <a:p>
            <a:r>
              <a:rPr lang="en-SG" sz="1400" dirty="0">
                <a:solidFill>
                  <a:srgbClr val="FF0000"/>
                </a:solidFill>
              </a:rPr>
              <a:t>print(</a:t>
            </a:r>
            <a:r>
              <a:rPr lang="en-SG" sz="1400" dirty="0" err="1">
                <a:solidFill>
                  <a:srgbClr val="FF0000"/>
                </a:solidFill>
              </a:rPr>
              <a:t>df</a:t>
            </a:r>
            <a:r>
              <a:rPr lang="en-SG" sz="1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6284DD-901F-BAA7-36A9-4176C3909CDD}"/>
              </a:ext>
            </a:extLst>
          </p:cNvPr>
          <p:cNvSpPr txBox="1"/>
          <p:nvPr/>
        </p:nvSpPr>
        <p:spPr>
          <a:xfrm>
            <a:off x="3042794" y="2257623"/>
            <a:ext cx="4745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df</a:t>
            </a:r>
            <a:r>
              <a:rPr lang="en-US" sz="1400" dirty="0"/>
              <a:t>["Sex and Marital Status"].</a:t>
            </a:r>
            <a:r>
              <a:rPr lang="en-US" sz="1400" dirty="0" err="1"/>
              <a:t>value_counts</a:t>
            </a:r>
            <a:r>
              <a:rPr lang="en-US" sz="1400" dirty="0"/>
              <a:t>()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259909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6FBF-D1AB-C724-1404-61CE3ABC4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err="1"/>
              <a:t>Matplotlib.pyplot</a:t>
            </a:r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47461-EFF8-7E66-33E8-36349A2FB7D6}"/>
              </a:ext>
            </a:extLst>
          </p:cNvPr>
          <p:cNvSpPr txBox="1"/>
          <p:nvPr/>
        </p:nvSpPr>
        <p:spPr>
          <a:xfrm>
            <a:off x="569819" y="1611237"/>
            <a:ext cx="7057754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/>
              <a:t>#continuous vs continuous</a:t>
            </a:r>
          </a:p>
          <a:p>
            <a:endParaRPr lang="en-US" sz="1400" dirty="0"/>
          </a:p>
          <a:p>
            <a:r>
              <a:rPr lang="en-US" sz="1400" dirty="0"/>
              <a:t>from matplotlib import </a:t>
            </a:r>
            <a:r>
              <a:rPr lang="en-US" sz="1400" dirty="0" err="1"/>
              <a:t>pyplot</a:t>
            </a:r>
            <a:r>
              <a:rPr lang="en-US" sz="1400" dirty="0"/>
              <a:t> as </a:t>
            </a:r>
            <a:r>
              <a:rPr lang="en-US" sz="1400" dirty="0" err="1"/>
              <a:t>plt</a:t>
            </a:r>
            <a:endParaRPr lang="en-US" sz="1400" dirty="0"/>
          </a:p>
          <a:p>
            <a:r>
              <a:rPr lang="en-US" sz="1400" dirty="0" err="1"/>
              <a:t>plt.scatter</a:t>
            </a:r>
            <a:r>
              <a:rPr lang="en-US" sz="1400" dirty="0"/>
              <a:t>(</a:t>
            </a:r>
            <a:r>
              <a:rPr lang="en-US" sz="1400" dirty="0" err="1"/>
              <a:t>df</a:t>
            </a:r>
            <a:r>
              <a:rPr lang="en-US" sz="1400" dirty="0"/>
              <a:t>["Creditability"],</a:t>
            </a:r>
            <a:r>
              <a:rPr lang="en-US" sz="1400" dirty="0" err="1"/>
              <a:t>df</a:t>
            </a:r>
            <a:r>
              <a:rPr lang="en-US" sz="1400" dirty="0"/>
              <a:t>["Credit Amount"])</a:t>
            </a:r>
            <a:endParaRPr lang="en-US" sz="1400" dirty="0">
              <a:cs typeface="Calibri"/>
            </a:endParaRPr>
          </a:p>
          <a:p>
            <a:r>
              <a:rPr lang="en-US" sz="1400" dirty="0" err="1"/>
              <a:t>plt.title</a:t>
            </a:r>
            <a:r>
              <a:rPr lang="en-US" sz="1400" dirty="0"/>
              <a:t>("Creditability vs Credit Amount")</a:t>
            </a:r>
            <a:r>
              <a:rPr lang="en-SG" sz="1400" dirty="0" err="1"/>
              <a:t>plt.xlabel</a:t>
            </a:r>
            <a:r>
              <a:rPr lang="en-SG" sz="1400" dirty="0"/>
              <a:t>("fund")</a:t>
            </a:r>
          </a:p>
          <a:p>
            <a:r>
              <a:rPr lang="en-SG" sz="1400" dirty="0" err="1"/>
              <a:t>plt.xlabel</a:t>
            </a:r>
            <a:r>
              <a:rPr lang="en-SG" sz="1400" dirty="0"/>
              <a:t>("Relative")</a:t>
            </a:r>
          </a:p>
          <a:p>
            <a:r>
              <a:rPr lang="en-SG" sz="1400" dirty="0" err="1"/>
              <a:t>plt.legend</a:t>
            </a:r>
            <a:r>
              <a:rPr lang="en-SG" sz="1400" dirty="0"/>
              <a:t>(["</a:t>
            </a:r>
            <a:r>
              <a:rPr lang="en-SG" sz="1400" dirty="0" err="1"/>
              <a:t>price_earnings_ratio</a:t>
            </a:r>
            <a:r>
              <a:rPr lang="en-SG" sz="1400" dirty="0"/>
              <a:t>", "</a:t>
            </a:r>
            <a:r>
              <a:rPr lang="en-SG" sz="1400" dirty="0" err="1"/>
              <a:t>price_book_ratio</a:t>
            </a:r>
            <a:r>
              <a:rPr lang="en-SG" sz="1400" dirty="0"/>
              <a:t>"])</a:t>
            </a:r>
          </a:p>
          <a:p>
            <a:r>
              <a:rPr lang="en-SG" sz="1400" dirty="0" err="1"/>
              <a:t>plt.show</a:t>
            </a:r>
            <a:r>
              <a:rPr lang="en-SG" sz="1400" dirty="0"/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704DAF-EEA9-87D0-2EEA-AA0BEFB8B0FC}"/>
              </a:ext>
            </a:extLst>
          </p:cNvPr>
          <p:cNvSpPr txBox="1"/>
          <p:nvPr/>
        </p:nvSpPr>
        <p:spPr>
          <a:xfrm>
            <a:off x="569819" y="3953640"/>
            <a:ext cx="4572000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400" dirty="0"/>
              <a:t>#categorical vs continuous</a:t>
            </a:r>
          </a:p>
          <a:p>
            <a:r>
              <a:rPr lang="en-SG" sz="1400" dirty="0" err="1"/>
              <a:t>plt.scatter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["Class"], </a:t>
            </a:r>
            <a:r>
              <a:rPr lang="en-SG" sz="1400" dirty="0" err="1"/>
              <a:t>df</a:t>
            </a:r>
            <a:r>
              <a:rPr lang="en-SG" sz="1400" dirty="0"/>
              <a:t>["Dividend per Share"])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plt.scatter</a:t>
            </a:r>
            <a:r>
              <a:rPr lang="en-SG" sz="1400" dirty="0"/>
              <a:t>(</a:t>
            </a:r>
            <a:r>
              <a:rPr lang="en-SG" sz="1400" dirty="0" err="1"/>
              <a:t>df</a:t>
            </a:r>
            <a:r>
              <a:rPr lang="en-SG" sz="1400" dirty="0"/>
              <a:t>["Class"], </a:t>
            </a:r>
            <a:r>
              <a:rPr lang="en-SG" sz="1400" dirty="0" err="1"/>
              <a:t>df</a:t>
            </a:r>
            <a:r>
              <a:rPr lang="en-SG" sz="1400" dirty="0"/>
              <a:t>["10Y Net Income Growth (per Share)"])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plt.xlabel</a:t>
            </a:r>
            <a:r>
              <a:rPr lang="en-SG" sz="1400" dirty="0"/>
              <a:t>("fund")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plt.xlabel</a:t>
            </a:r>
            <a:r>
              <a:rPr lang="en-SG" sz="1400" dirty="0"/>
              <a:t>("Relative")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plt.title</a:t>
            </a:r>
            <a:r>
              <a:rPr lang="en-SG" sz="1400" dirty="0"/>
              <a:t>("Fund vs Relative")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plt.legend</a:t>
            </a:r>
            <a:r>
              <a:rPr lang="en-SG" sz="1400" dirty="0"/>
              <a:t>(["</a:t>
            </a:r>
            <a:r>
              <a:rPr lang="en-SG" sz="1400" dirty="0" err="1"/>
              <a:t>price_earnings_ratio</a:t>
            </a:r>
            <a:r>
              <a:rPr lang="en-SG" sz="1400" dirty="0"/>
              <a:t>", "</a:t>
            </a:r>
            <a:r>
              <a:rPr lang="en-SG" sz="1400" dirty="0" err="1"/>
              <a:t>price_book_ratio</a:t>
            </a:r>
            <a:r>
              <a:rPr lang="en-SG" sz="1400" dirty="0"/>
              <a:t>"])</a:t>
            </a:r>
            <a:endParaRPr lang="en-SG" sz="1400" dirty="0">
              <a:cs typeface="Calibri"/>
            </a:endParaRPr>
          </a:p>
          <a:p>
            <a:r>
              <a:rPr lang="en-SG" sz="1400" dirty="0" err="1"/>
              <a:t>plt.show</a:t>
            </a:r>
            <a:r>
              <a:rPr lang="en-SG" sz="1400" dirty="0"/>
              <a:t>()</a:t>
            </a:r>
            <a:endParaRPr lang="en-SG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685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20" y="-164974"/>
            <a:ext cx="8229600" cy="1143000"/>
          </a:xfrm>
        </p:spPr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155" y="978026"/>
            <a:ext cx="8697024" cy="519559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SG" sz="1600" dirty="0"/>
              <a:t>Split data – 2 types, need remove outlier or not</a:t>
            </a:r>
          </a:p>
          <a:p>
            <a:pPr marL="0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	#remove outlier</a:t>
            </a:r>
          </a:p>
          <a:p>
            <a:pPr marL="0" indent="0">
              <a:buNone/>
            </a:pPr>
            <a:r>
              <a:rPr lang="en-SG" sz="1600" dirty="0"/>
              <a:t>	from </a:t>
            </a:r>
            <a:r>
              <a:rPr lang="en-SG" sz="1600" dirty="0" err="1"/>
              <a:t>sklearn.model_selection</a:t>
            </a:r>
            <a:r>
              <a:rPr lang="en-SG" sz="1600" dirty="0"/>
              <a:t> import </a:t>
            </a:r>
            <a:r>
              <a:rPr lang="en-SG" sz="1600" dirty="0" err="1"/>
              <a:t>train_test_split</a:t>
            </a:r>
            <a:br>
              <a:rPr lang="en-SG" sz="1600" dirty="0"/>
            </a:br>
            <a:r>
              <a:rPr lang="en-SG" sz="1600" dirty="0"/>
              <a:t>	</a:t>
            </a:r>
            <a:r>
              <a:rPr lang="en-SG" sz="1600" dirty="0" err="1"/>
              <a:t>df_train,df_test</a:t>
            </a:r>
            <a:r>
              <a:rPr lang="en-SG" sz="1600" dirty="0"/>
              <a:t> = </a:t>
            </a:r>
            <a:r>
              <a:rPr lang="en-SG" sz="1600" dirty="0" err="1"/>
              <a:t>train_test_split</a:t>
            </a:r>
            <a:r>
              <a:rPr lang="en-SG" sz="1600" dirty="0"/>
              <a:t>(</a:t>
            </a:r>
            <a:r>
              <a:rPr lang="en-SG" sz="1600" dirty="0" err="1"/>
              <a:t>df</a:t>
            </a:r>
            <a:r>
              <a:rPr lang="en-SG" sz="1600" dirty="0"/>
              <a:t>)</a:t>
            </a:r>
          </a:p>
          <a:p>
            <a:pPr marL="299720" lvl="1" indent="0">
              <a:buNone/>
            </a:pPr>
            <a:r>
              <a:rPr lang="en-SG" sz="1600" dirty="0"/>
              <a:t>from </a:t>
            </a:r>
            <a:r>
              <a:rPr lang="en-SG" sz="1600" dirty="0" err="1"/>
              <a:t>scipy</a:t>
            </a:r>
            <a:r>
              <a:rPr lang="en-SG" sz="1600" dirty="0"/>
              <a:t> import stats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/>
              <a:t>z = abs(</a:t>
            </a:r>
            <a:r>
              <a:rPr lang="en-SG" sz="1600" dirty="0" err="1"/>
              <a:t>stats.zscore</a:t>
            </a:r>
            <a:r>
              <a:rPr lang="en-SG" sz="1600" dirty="0"/>
              <a:t>(</a:t>
            </a:r>
            <a:r>
              <a:rPr lang="en-SG" sz="1600" dirty="0" err="1"/>
              <a:t>df_train</a:t>
            </a:r>
            <a:r>
              <a:rPr lang="en-SG" sz="1600" dirty="0"/>
              <a:t>))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 err="1"/>
              <a:t>df_train</a:t>
            </a:r>
            <a:r>
              <a:rPr lang="en-SG" sz="1600" dirty="0"/>
              <a:t> = </a:t>
            </a:r>
            <a:r>
              <a:rPr lang="en-SG" sz="1600" dirty="0" err="1"/>
              <a:t>df_train</a:t>
            </a:r>
            <a:r>
              <a:rPr lang="en-SG" sz="1600" dirty="0"/>
              <a:t>[(z&lt;5).all(axis=1)]</a:t>
            </a:r>
          </a:p>
          <a:p>
            <a:pPr marL="299720" lvl="1" indent="0">
              <a:buNone/>
            </a:pP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#no outlier</a:t>
            </a: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from </a:t>
            </a:r>
            <a:r>
              <a:rPr lang="en-US" sz="1600" dirty="0" err="1">
                <a:cs typeface="Arial"/>
              </a:rPr>
              <a:t>sklearn.model_selection</a:t>
            </a:r>
            <a:r>
              <a:rPr lang="en-US" sz="1600" dirty="0">
                <a:cs typeface="Arial"/>
              </a:rPr>
              <a:t> import </a:t>
            </a:r>
            <a:r>
              <a:rPr lang="en-US" sz="1600" dirty="0" err="1">
                <a:cs typeface="Arial"/>
              </a:rPr>
              <a:t>train_test_split</a:t>
            </a:r>
            <a:endParaRPr lang="en-US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X = </a:t>
            </a:r>
            <a:r>
              <a:rPr lang="en-US" sz="1600" dirty="0" err="1">
                <a:cs typeface="Arial"/>
              </a:rPr>
              <a:t>df.drop</a:t>
            </a:r>
            <a:r>
              <a:rPr lang="en-US" sz="1600" dirty="0">
                <a:cs typeface="Arial"/>
              </a:rPr>
              <a:t>(columns="Class")</a:t>
            </a:r>
          </a:p>
          <a:p>
            <a:pPr marL="299720" lvl="1" indent="0">
              <a:buNone/>
            </a:pPr>
            <a:r>
              <a:rPr lang="en-US" sz="1600" dirty="0">
                <a:cs typeface="Arial"/>
              </a:rPr>
              <a:t>Y = </a:t>
            </a:r>
            <a:r>
              <a:rPr lang="en-US" sz="1600" dirty="0" err="1">
                <a:cs typeface="Arial"/>
              </a:rPr>
              <a:t>df</a:t>
            </a:r>
            <a:r>
              <a:rPr lang="en-US" sz="1600" dirty="0">
                <a:cs typeface="Arial"/>
              </a:rPr>
              <a:t>["Class"]</a:t>
            </a:r>
          </a:p>
          <a:p>
            <a:pPr marL="299720" lvl="1" indent="0">
              <a:buNone/>
            </a:pPr>
            <a:r>
              <a:rPr lang="fr-FR" sz="1600" dirty="0" err="1">
                <a:cs typeface="Arial"/>
              </a:rPr>
              <a:t>X_train,X_test,Y_train,Y_test</a:t>
            </a:r>
            <a:r>
              <a:rPr lang="fr-FR" sz="1600" dirty="0">
                <a:cs typeface="Arial"/>
              </a:rPr>
              <a:t> = </a:t>
            </a:r>
            <a:r>
              <a:rPr lang="fr-FR" sz="1600" dirty="0" err="1">
                <a:cs typeface="Arial"/>
              </a:rPr>
              <a:t>train_test_split</a:t>
            </a:r>
            <a:r>
              <a:rPr lang="fr-FR" sz="1600" dirty="0">
                <a:cs typeface="Arial"/>
              </a:rPr>
              <a:t>(X,Y)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9. Check number of category of Y and imbalance, if imbalance, use SMOTE (if continuous Y, then no need)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 err="1"/>
              <a:t>df_train</a:t>
            </a:r>
            <a:r>
              <a:rPr lang="en-US" sz="1600" dirty="0"/>
              <a:t>["class"].</a:t>
            </a:r>
            <a:r>
              <a:rPr lang="en-US" sz="1600" dirty="0" err="1"/>
              <a:t>value_counts</a:t>
            </a:r>
            <a:r>
              <a:rPr lang="en-US" sz="1600" dirty="0"/>
              <a:t>()</a:t>
            </a:r>
          </a:p>
          <a:p>
            <a:pPr marL="299720" lvl="1" indent="0">
              <a:buNone/>
            </a:pPr>
            <a:r>
              <a:rPr lang="en-US" sz="1600" dirty="0"/>
              <a:t>#if remove outlier - </a:t>
            </a:r>
            <a:r>
              <a:rPr lang="en-US" sz="1600" dirty="0" err="1"/>
              <a:t>X_train</a:t>
            </a:r>
            <a:r>
              <a:rPr lang="en-US" sz="1600" dirty="0"/>
              <a:t> = </a:t>
            </a:r>
            <a:r>
              <a:rPr lang="en-US" sz="1600" dirty="0" err="1"/>
              <a:t>df_train.drop</a:t>
            </a:r>
            <a:r>
              <a:rPr lang="en-US" sz="1600" dirty="0"/>
              <a:t>(columns="class"), </a:t>
            </a:r>
            <a:r>
              <a:rPr lang="fr-FR" sz="1600" dirty="0" err="1"/>
              <a:t>Y_train</a:t>
            </a:r>
            <a:r>
              <a:rPr lang="fr-FR" sz="1600" dirty="0"/>
              <a:t> = </a:t>
            </a:r>
            <a:r>
              <a:rPr lang="fr-FR" sz="1600" dirty="0" err="1"/>
              <a:t>df_train</a:t>
            </a:r>
            <a:r>
              <a:rPr lang="fr-FR" sz="1600" dirty="0"/>
              <a:t>["class"]</a:t>
            </a:r>
            <a:endParaRPr lang="en-US" sz="1600" dirty="0"/>
          </a:p>
          <a:p>
            <a:pPr marL="299720" lvl="1" indent="0">
              <a:buNone/>
            </a:pPr>
            <a:r>
              <a:rPr lang="en-SG" sz="1600" dirty="0"/>
              <a:t>from </a:t>
            </a:r>
            <a:r>
              <a:rPr lang="en-SG" sz="1600" dirty="0" err="1"/>
              <a:t>imblearn.over_sampling</a:t>
            </a:r>
            <a:r>
              <a:rPr lang="en-SG" sz="1600" dirty="0"/>
              <a:t> import SMOTE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 = SMOTE().</a:t>
            </a:r>
            <a:r>
              <a:rPr lang="en-SG" sz="1600" dirty="0" err="1"/>
              <a:t>fit_resample</a:t>
            </a:r>
            <a:r>
              <a:rPr lang="en-SG" sz="1600" dirty="0"/>
              <a:t>(</a:t>
            </a:r>
            <a:r>
              <a:rPr lang="en-SG" sz="1600" dirty="0" err="1"/>
              <a:t>X_train</a:t>
            </a:r>
            <a:r>
              <a:rPr lang="en-SG" sz="1600" dirty="0"/>
              <a:t>, </a:t>
            </a:r>
            <a:r>
              <a:rPr lang="en-SG" sz="1600" dirty="0" err="1"/>
              <a:t>Y_train</a:t>
            </a:r>
            <a:r>
              <a:rPr lang="en-SG" sz="1600" dirty="0"/>
              <a:t>)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endParaRPr lang="en-SG" sz="1600" dirty="0"/>
          </a:p>
          <a:p>
            <a:pPr marL="0" indent="0">
              <a:buNone/>
            </a:pPr>
            <a:r>
              <a:rPr lang="en-SG" sz="1600" dirty="0"/>
              <a:t>10. Normalization do after splitting, need to do twice, one for train and one for test (use </a:t>
            </a:r>
            <a:r>
              <a:rPr lang="en-SG" sz="1600" dirty="0" err="1"/>
              <a:t>df.describe</a:t>
            </a:r>
            <a:r>
              <a:rPr lang="en-SG" sz="1600" dirty="0"/>
              <a:t> to check if normalization is needed)</a:t>
            </a:r>
          </a:p>
          <a:p>
            <a:pPr marL="0" indent="0">
              <a:buNone/>
            </a:pPr>
            <a:r>
              <a:rPr lang="en-SG" sz="1600" dirty="0">
                <a:cs typeface="Arial"/>
              </a:rPr>
              <a:t>	#if remove outlier but no oversampling, </a:t>
            </a:r>
            <a:r>
              <a:rPr lang="en-US" sz="1600" dirty="0" err="1">
                <a:cs typeface="Arial"/>
              </a:rPr>
              <a:t>X_test</a:t>
            </a:r>
            <a:r>
              <a:rPr lang="en-US" sz="1600" dirty="0">
                <a:cs typeface="Arial"/>
              </a:rPr>
              <a:t> = </a:t>
            </a:r>
            <a:r>
              <a:rPr lang="en-US" sz="1600" dirty="0" err="1">
                <a:cs typeface="Arial"/>
              </a:rPr>
              <a:t>df_test.drop</a:t>
            </a:r>
            <a:r>
              <a:rPr lang="en-US" sz="1600" dirty="0">
                <a:cs typeface="Arial"/>
              </a:rPr>
              <a:t>(columns="class"), </a:t>
            </a:r>
            <a:r>
              <a:rPr lang="en-US" sz="1600" dirty="0" err="1">
                <a:cs typeface="Arial"/>
              </a:rPr>
              <a:t>Y_test</a:t>
            </a:r>
            <a:r>
              <a:rPr lang="en-US" sz="1600" dirty="0">
                <a:cs typeface="Arial"/>
              </a:rPr>
              <a:t> = </a:t>
            </a:r>
            <a:r>
              <a:rPr lang="en-US" sz="1600" dirty="0" err="1">
                <a:cs typeface="Arial"/>
              </a:rPr>
              <a:t>df_test</a:t>
            </a:r>
            <a:r>
              <a:rPr lang="en-US" sz="1600" dirty="0">
                <a:cs typeface="Arial"/>
              </a:rPr>
              <a:t>["class"]</a:t>
            </a:r>
            <a:endParaRPr lang="en-SG" sz="1600" dirty="0">
              <a:cs typeface="Arial"/>
            </a:endParaRPr>
          </a:p>
          <a:p>
            <a:pPr marL="299720" lvl="1" indent="0">
              <a:buNone/>
            </a:pPr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</a:t>
            </a:r>
            <a:r>
              <a:rPr lang="en-US" sz="1600" dirty="0" err="1"/>
              <a:t>X_train.columns</a:t>
            </a:r>
            <a:r>
              <a:rPr lang="en-US" sz="1600" dirty="0"/>
              <a:t>:</a:t>
            </a:r>
          </a:p>
          <a:p>
            <a:pPr marL="299720" lvl="1" indent="0">
              <a:buNone/>
            </a:pPr>
            <a:r>
              <a:rPr lang="en-US" sz="1600" dirty="0"/>
              <a:t>  </a:t>
            </a:r>
            <a:r>
              <a:rPr lang="en-US" sz="1600" dirty="0" err="1"/>
              <a:t>X_train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 = </a:t>
            </a:r>
            <a:r>
              <a:rPr lang="en-US" sz="1600" dirty="0" err="1"/>
              <a:t>stats.zscore</a:t>
            </a:r>
            <a:r>
              <a:rPr lang="en-US" sz="1600" dirty="0"/>
              <a:t>(</a:t>
            </a:r>
            <a:r>
              <a:rPr lang="en-US" sz="1600" dirty="0" err="1"/>
              <a:t>X_train</a:t>
            </a:r>
            <a:r>
              <a:rPr lang="en-US" sz="1600" dirty="0"/>
              <a:t>[</a:t>
            </a:r>
            <a:r>
              <a:rPr lang="en-US" sz="1600" dirty="0" err="1"/>
              <a:t>i</a:t>
            </a:r>
            <a:r>
              <a:rPr lang="en-US" sz="1600" dirty="0"/>
              <a:t>])</a:t>
            </a:r>
          </a:p>
          <a:p>
            <a:pPr marL="299720" lvl="1" indent="0">
              <a:buNone/>
            </a:pPr>
            <a:r>
              <a:rPr lang="en-SG" sz="1800" dirty="0">
                <a:cs typeface="Arial"/>
              </a:rPr>
              <a:t>for 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 in </a:t>
            </a:r>
            <a:r>
              <a:rPr lang="en-SG" sz="1800" dirty="0" err="1">
                <a:cs typeface="Arial"/>
              </a:rPr>
              <a:t>X_test.columns</a:t>
            </a:r>
            <a:r>
              <a:rPr lang="en-SG" sz="1800" dirty="0">
                <a:cs typeface="Arial"/>
              </a:rPr>
              <a:t>:</a:t>
            </a:r>
          </a:p>
          <a:p>
            <a:pPr marL="299720" lvl="1" indent="0">
              <a:buNone/>
            </a:pPr>
            <a:r>
              <a:rPr lang="en-SG" sz="1800" dirty="0">
                <a:cs typeface="Arial"/>
              </a:rPr>
              <a:t>  </a:t>
            </a:r>
            <a:r>
              <a:rPr lang="en-SG" sz="1800" dirty="0" err="1">
                <a:cs typeface="Arial"/>
              </a:rPr>
              <a:t>X_test</a:t>
            </a:r>
            <a:r>
              <a:rPr lang="en-SG" sz="1800" dirty="0">
                <a:cs typeface="Arial"/>
              </a:rPr>
              <a:t>[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] = </a:t>
            </a:r>
            <a:r>
              <a:rPr lang="en-SG" sz="1800" dirty="0" err="1">
                <a:cs typeface="Arial"/>
              </a:rPr>
              <a:t>stats.zscore</a:t>
            </a:r>
            <a:r>
              <a:rPr lang="en-SG" sz="1800" dirty="0">
                <a:cs typeface="Arial"/>
              </a:rPr>
              <a:t>(</a:t>
            </a:r>
            <a:r>
              <a:rPr lang="en-SG" sz="1800" dirty="0" err="1">
                <a:cs typeface="Arial"/>
              </a:rPr>
              <a:t>X_test</a:t>
            </a:r>
            <a:r>
              <a:rPr lang="en-SG" sz="1800" dirty="0">
                <a:cs typeface="Arial"/>
              </a:rPr>
              <a:t>[</a:t>
            </a:r>
            <a:r>
              <a:rPr lang="en-SG" sz="1800" dirty="0" err="1">
                <a:cs typeface="Arial"/>
              </a:rPr>
              <a:t>i</a:t>
            </a:r>
            <a:r>
              <a:rPr lang="en-SG" sz="1800" dirty="0">
                <a:cs typeface="Arial"/>
              </a:rPr>
              <a:t>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A130B1-918D-0F19-A37E-ACB5654085D4}"/>
              </a:ext>
            </a:extLst>
          </p:cNvPr>
          <p:cNvSpPr txBox="1"/>
          <p:nvPr/>
        </p:nvSpPr>
        <p:spPr>
          <a:xfrm>
            <a:off x="4572000" y="1634390"/>
            <a:ext cx="42450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SG" dirty="0">
                <a:solidFill>
                  <a:srgbClr val="FF0000"/>
                </a:solidFill>
                <a:cs typeface="Segoe UI"/>
              </a:rPr>
              <a:t>for </a:t>
            </a:r>
            <a:r>
              <a:rPr lang="en-SG" dirty="0" err="1">
                <a:solidFill>
                  <a:srgbClr val="FF0000"/>
                </a:solidFill>
                <a:cs typeface="Segoe UI"/>
              </a:rPr>
              <a:t>i</a:t>
            </a:r>
            <a:r>
              <a:rPr lang="en-SG" dirty="0">
                <a:solidFill>
                  <a:srgbClr val="FF0000"/>
                </a:solidFill>
                <a:cs typeface="Segoe UI"/>
              </a:rPr>
              <a:t> in </a:t>
            </a:r>
            <a:r>
              <a:rPr lang="en-SG" dirty="0" err="1">
                <a:solidFill>
                  <a:srgbClr val="FF0000"/>
                </a:solidFill>
                <a:cs typeface="Segoe UI"/>
              </a:rPr>
              <a:t>X_train.columns</a:t>
            </a:r>
            <a:r>
              <a:rPr lang="en-SG" dirty="0">
                <a:solidFill>
                  <a:srgbClr val="FF0000"/>
                </a:solidFill>
                <a:cs typeface="Segoe UI"/>
              </a:rPr>
              <a:t>:</a:t>
            </a:r>
            <a:r>
              <a:rPr lang="en-US" dirty="0">
                <a:solidFill>
                  <a:srgbClr val="FF0000"/>
                </a:solidFill>
                <a:cs typeface="Segoe UI"/>
              </a:rPr>
              <a:t>​</a:t>
            </a:r>
          </a:p>
          <a:p>
            <a:r>
              <a:rPr lang="en-SG" dirty="0">
                <a:solidFill>
                  <a:srgbClr val="FF0000"/>
                </a:solidFill>
                <a:cs typeface="Segoe UI"/>
              </a:rPr>
              <a:t>   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X_train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] = 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stats.zscore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(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X_train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[</a:t>
            </a:r>
            <a:r>
              <a:rPr lang="en-US" dirty="0" err="1">
                <a:solidFill>
                  <a:srgbClr val="FF0000"/>
                </a:solidFill>
                <a:ea typeface="+mn-lt"/>
                <a:cs typeface="+mn-lt"/>
              </a:rPr>
              <a:t>i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])</a:t>
            </a:r>
            <a:endParaRPr lang="en-US" dirty="0">
              <a:solidFill>
                <a:srgbClr val="FF0000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01961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295D3-D5F4-F101-1F23-A5689F4C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30AF-22DE-8E14-F8F1-5E0F2AC5D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26" y="1706632"/>
            <a:ext cx="8229600" cy="387612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Import model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Train on trainset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Test on </a:t>
            </a:r>
            <a:r>
              <a:rPr lang="en-SG" dirty="0" err="1"/>
              <a:t>testset</a:t>
            </a:r>
            <a:r>
              <a:rPr lang="en-SG" dirty="0"/>
              <a:t> (</a:t>
            </a:r>
            <a:r>
              <a:rPr lang="en-SG" dirty="0" err="1"/>
              <a:t>rmse</a:t>
            </a:r>
            <a:r>
              <a:rPr lang="en-SG" dirty="0"/>
              <a:t> if continuous Y and accuracy if categorical Y. If categorical, need to use confusion matrix to ensure no bias in prediction on one category)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Feature ranking (depends on model, random forest is good)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Save model using </a:t>
            </a:r>
            <a:r>
              <a:rPr lang="en-SG" dirty="0" err="1"/>
              <a:t>joblib</a:t>
            </a:r>
            <a:endParaRPr lang="en-SG" dirty="0"/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Optimization or Limitation (for Decision Tree is a must use grid, else overfitting, for Regression, need to check QQ, </a:t>
            </a:r>
            <a:r>
              <a:rPr lang="en-SG" dirty="0" err="1"/>
              <a:t>Anova</a:t>
            </a:r>
            <a:r>
              <a:rPr lang="en-SG" dirty="0"/>
              <a:t>, VIF)</a:t>
            </a:r>
            <a:endParaRPr lang="en-SG" dirty="0">
              <a:cs typeface="Arial"/>
            </a:endParaRP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Front End – HTML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Back End - Flask</a:t>
            </a:r>
          </a:p>
          <a:p>
            <a:pPr marL="457200" indent="-457200">
              <a:buFont typeface="+mj-lt"/>
              <a:buAutoNum type="arabicPeriod" startAt="11"/>
            </a:pPr>
            <a:r>
              <a:rPr lang="en-SG" dirty="0"/>
              <a:t>Cloud (PythonAnywhere)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A0E3-C673-D084-CB86-ED2B308DC5ED}"/>
              </a:ext>
            </a:extLst>
          </p:cNvPr>
          <p:cNvSpPr txBox="1"/>
          <p:nvPr/>
        </p:nvSpPr>
        <p:spPr>
          <a:xfrm>
            <a:off x="4108701" y="5137274"/>
            <a:ext cx="63018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/>
              <a:t>importances = </a:t>
            </a:r>
            <a:r>
              <a:rPr lang="fr-FR" sz="1400" dirty="0" err="1"/>
              <a:t>list</a:t>
            </a:r>
            <a:r>
              <a:rPr lang="fr-FR" sz="1400" dirty="0"/>
              <a:t>(zip(</a:t>
            </a:r>
            <a:r>
              <a:rPr lang="fr-FR" sz="1400" dirty="0" err="1"/>
              <a:t>model.feature_importances</a:t>
            </a:r>
            <a:r>
              <a:rPr lang="fr-FR" sz="1400" dirty="0"/>
              <a:t>_, </a:t>
            </a:r>
            <a:r>
              <a:rPr lang="fr-FR" sz="1400" dirty="0" err="1"/>
              <a:t>x.columns</a:t>
            </a:r>
            <a:r>
              <a:rPr lang="fr-FR" sz="1400" dirty="0"/>
              <a:t>))</a:t>
            </a:r>
          </a:p>
          <a:p>
            <a:r>
              <a:rPr lang="fr-FR" sz="1400" dirty="0" err="1"/>
              <a:t>importances.sort</a:t>
            </a:r>
            <a:r>
              <a:rPr lang="fr-FR" sz="1400" dirty="0"/>
              <a:t>(reverse=</a:t>
            </a:r>
            <a:r>
              <a:rPr lang="fr-FR" sz="1400" dirty="0" err="1"/>
              <a:t>True</a:t>
            </a:r>
            <a:r>
              <a:rPr lang="fr-FR" sz="1400" dirty="0"/>
              <a:t>)</a:t>
            </a:r>
          </a:p>
          <a:p>
            <a:r>
              <a:rPr lang="fr-FR" sz="1400" dirty="0" err="1"/>
              <a:t>print</a:t>
            </a:r>
            <a:r>
              <a:rPr lang="fr-FR" sz="1400" dirty="0"/>
              <a:t>(importances)</a:t>
            </a:r>
            <a:endParaRPr lang="en-SG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1D799B-F7F7-85C2-05AF-BCE6F5022DB4}"/>
              </a:ext>
            </a:extLst>
          </p:cNvPr>
          <p:cNvCxnSpPr>
            <a:cxnSpLocks/>
          </p:cNvCxnSpPr>
          <p:nvPr/>
        </p:nvCxnSpPr>
        <p:spPr>
          <a:xfrm>
            <a:off x="4855975" y="3822305"/>
            <a:ext cx="914400" cy="1135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525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85846" y="356346"/>
            <a:ext cx="74462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confusion_matrix</a:t>
            </a:r>
            <a:endParaRPr lang="en-SG"/>
          </a:p>
          <a:p>
            <a:endParaRPr lang="en-SG"/>
          </a:p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linear_model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linear_model.LogisticRegression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7C423-052A-F88A-1B78-22DAF0E6A4A6}"/>
              </a:ext>
            </a:extLst>
          </p:cNvPr>
          <p:cNvSpPr txBox="1"/>
          <p:nvPr/>
        </p:nvSpPr>
        <p:spPr>
          <a:xfrm>
            <a:off x="285846" y="3297482"/>
            <a:ext cx="8118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tree.DecisionTreeClassifier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EB0A3-5827-4D44-9CB8-0876DC2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1489508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275E-EAAF-E29A-5440-FD8AB76BC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07" y="4596079"/>
            <a:ext cx="8229600" cy="1143000"/>
          </a:xfrm>
        </p:spPr>
        <p:txBody>
          <a:bodyPr/>
          <a:lstStyle/>
          <a:p>
            <a:r>
              <a:rPr lang="en-SG" dirty="0"/>
              <a:t>Part I Theory</a:t>
            </a:r>
          </a:p>
        </p:txBody>
      </p:sp>
    </p:spTree>
    <p:extLst>
      <p:ext uri="{BB962C8B-B14F-4D97-AF65-F5344CB8AC3E}">
        <p14:creationId xmlns:p14="http://schemas.microsoft.com/office/powerpoint/2010/main" val="938693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CBB95-2111-E66A-811B-55CEDCF655AC}"/>
              </a:ext>
            </a:extLst>
          </p:cNvPr>
          <p:cNvSpPr txBox="1"/>
          <p:nvPr/>
        </p:nvSpPr>
        <p:spPr>
          <a:xfrm>
            <a:off x="255494" y="150870"/>
            <a:ext cx="8377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ensemble.RandomForestClassifier</a:t>
            </a:r>
            <a:r>
              <a:rPr lang="en-SG"/>
              <a:t>()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DB0C1-1789-9100-053B-42DA8D6210D1}"/>
              </a:ext>
            </a:extLst>
          </p:cNvPr>
          <p:cNvSpPr txBox="1"/>
          <p:nvPr/>
        </p:nvSpPr>
        <p:spPr>
          <a:xfrm>
            <a:off x="161364" y="2055640"/>
            <a:ext cx="7664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ensemble.GradientBoostingClassifier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6683-252D-56CB-2E0D-13C8407D521A}"/>
              </a:ext>
            </a:extLst>
          </p:cNvPr>
          <p:cNvSpPr txBox="1"/>
          <p:nvPr/>
        </p:nvSpPr>
        <p:spPr>
          <a:xfrm>
            <a:off x="161364" y="3914971"/>
            <a:ext cx="898263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neural_network.MLPClassifier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SG"/>
              <a:t>#</a:t>
            </a:r>
            <a:r>
              <a:rPr lang="en-GB">
                <a:cs typeface="Arial"/>
              </a:rPr>
              <a:t> model = </a:t>
            </a:r>
            <a:r>
              <a:rPr lang="en-GB" err="1">
                <a:cs typeface="Arial"/>
              </a:rPr>
              <a:t>neural_network.MLPRegressor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=(12,2))</a:t>
            </a:r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X_train,Y_train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</a:t>
            </a:r>
            <a:r>
              <a:rPr lang="en-SG" err="1"/>
              <a:t>Y_test,pred</a:t>
            </a:r>
            <a:r>
              <a:rPr lang="en-SG"/>
              <a:t>)</a:t>
            </a:r>
          </a:p>
          <a:p>
            <a:r>
              <a:rPr lang="en-SG"/>
              <a:t>print("accuracy", (cm[0,0]+cm[1,1])/(sum(sum(cm))))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5AAA3-34C4-196E-0E98-0D4C02F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470406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194982" y="387581"/>
            <a:ext cx="8572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sklearn.metrics</a:t>
            </a:r>
            <a:r>
              <a:rPr lang="en-US"/>
              <a:t> import </a:t>
            </a:r>
            <a:r>
              <a:rPr lang="en-US" err="1"/>
              <a:t>mean_squared_error</a:t>
            </a:r>
            <a:endParaRPr lang="en-SG"/>
          </a:p>
          <a:p>
            <a:endParaRPr lang="en-SG"/>
          </a:p>
          <a:p>
            <a:r>
              <a:rPr lang="en-US"/>
              <a:t>from </a:t>
            </a:r>
            <a:r>
              <a:rPr lang="en-US" err="1"/>
              <a:t>sklearn</a:t>
            </a:r>
            <a:r>
              <a:rPr lang="en-US"/>
              <a:t> import </a:t>
            </a:r>
            <a:r>
              <a:rPr lang="en-US" err="1"/>
              <a:t>linear_model</a:t>
            </a:r>
            <a:endParaRPr lang="en-SG"/>
          </a:p>
          <a:p>
            <a:r>
              <a:rPr lang="en-US"/>
              <a:t>model = </a:t>
            </a:r>
            <a:r>
              <a:rPr lang="en-US" err="1"/>
              <a:t>linear_model.LinearRegression</a:t>
            </a:r>
            <a:r>
              <a:rPr lang="en-US"/>
              <a:t>()</a:t>
            </a:r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A9255-A3F2-D716-AA75-F4A0D8E8E2EC}"/>
              </a:ext>
            </a:extLst>
          </p:cNvPr>
          <p:cNvSpPr txBox="1"/>
          <p:nvPr/>
        </p:nvSpPr>
        <p:spPr>
          <a:xfrm>
            <a:off x="194982" y="315347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</a:p>
          <a:p>
            <a:r>
              <a:rPr lang="en-SG"/>
              <a:t>model = </a:t>
            </a:r>
            <a:r>
              <a:rPr lang="en-SG" err="1"/>
              <a:t>tree.DecisionTreeRegressor</a:t>
            </a:r>
            <a:r>
              <a:rPr lang="en-SG"/>
              <a:t>()</a:t>
            </a:r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8745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928D9B-EDA3-D7D4-3371-201B9050E766}"/>
              </a:ext>
            </a:extLst>
          </p:cNvPr>
          <p:cNvSpPr txBox="1"/>
          <p:nvPr/>
        </p:nvSpPr>
        <p:spPr>
          <a:xfrm>
            <a:off x="376517" y="410082"/>
            <a:ext cx="77936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ensemble</a:t>
            </a:r>
          </a:p>
          <a:p>
            <a:r>
              <a:rPr lang="en-SG"/>
              <a:t>model = </a:t>
            </a:r>
            <a:r>
              <a:rPr lang="en-SG" err="1"/>
              <a:t>ensemble.RandomForestRegressor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E03B2-A8B3-BA8E-CE90-3C94E5E41D52}"/>
              </a:ext>
            </a:extLst>
          </p:cNvPr>
          <p:cNvSpPr txBox="1"/>
          <p:nvPr/>
        </p:nvSpPr>
        <p:spPr>
          <a:xfrm>
            <a:off x="242045" y="2413337"/>
            <a:ext cx="77936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model = </a:t>
            </a:r>
            <a:r>
              <a:rPr lang="en-SG" err="1"/>
              <a:t>ensemble.GradientBoostingRegressor</a:t>
            </a:r>
            <a:r>
              <a:rPr lang="en-SG"/>
              <a:t>()</a:t>
            </a:r>
          </a:p>
          <a:p>
            <a:endParaRPr lang="en-SG"/>
          </a:p>
          <a:p>
            <a:r>
              <a:rPr lang="en-US" err="1"/>
              <a:t>model.fit</a:t>
            </a:r>
            <a:r>
              <a:rPr lang="en-US"/>
              <a:t>(</a:t>
            </a:r>
            <a:r>
              <a:rPr lang="en-US" err="1"/>
              <a:t>X_train</a:t>
            </a:r>
            <a:r>
              <a:rPr lang="en-US"/>
              <a:t>, </a:t>
            </a:r>
            <a:r>
              <a:rPr lang="en-US" err="1"/>
              <a:t>Y_train</a:t>
            </a:r>
            <a:r>
              <a:rPr lang="en-US"/>
              <a:t>)</a:t>
            </a:r>
          </a:p>
          <a:p>
            <a:r>
              <a:rPr lang="en-US"/>
              <a:t>pred = </a:t>
            </a:r>
            <a:r>
              <a:rPr lang="en-US" err="1"/>
              <a:t>model.predict</a:t>
            </a:r>
            <a:r>
              <a:rPr lang="en-US"/>
              <a:t>(</a:t>
            </a:r>
            <a:r>
              <a:rPr lang="en-US" err="1"/>
              <a:t>X_test</a:t>
            </a:r>
            <a:r>
              <a:rPr lang="en-US"/>
              <a:t>)</a:t>
            </a:r>
          </a:p>
          <a:p>
            <a:r>
              <a:rPr lang="en-US"/>
              <a:t>print("</a:t>
            </a:r>
            <a:r>
              <a:rPr lang="en-US" err="1"/>
              <a:t>rmse</a:t>
            </a:r>
            <a:r>
              <a:rPr lang="en-US"/>
              <a:t> is : ", </a:t>
            </a:r>
            <a:r>
              <a:rPr lang="en-US" err="1"/>
              <a:t>mean_squared_error</a:t>
            </a:r>
            <a:r>
              <a:rPr lang="en-US"/>
              <a:t>(</a:t>
            </a:r>
            <a:r>
              <a:rPr lang="en-US" err="1"/>
              <a:t>Y_test</a:t>
            </a:r>
            <a:r>
              <a:rPr lang="en-US"/>
              <a:t>, pred))</a:t>
            </a:r>
            <a:endParaRPr lang="en-SG"/>
          </a:p>
          <a:p>
            <a:endParaRPr lang="en-SG"/>
          </a:p>
          <a:p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17FF-F1FB-F32C-808C-62922FB25741}"/>
              </a:ext>
            </a:extLst>
          </p:cNvPr>
          <p:cNvSpPr txBox="1"/>
          <p:nvPr/>
        </p:nvSpPr>
        <p:spPr>
          <a:xfrm>
            <a:off x="242045" y="4198435"/>
            <a:ext cx="81315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</a:t>
            </a:r>
            <a:r>
              <a:rPr lang="en-SG" err="1"/>
              <a:t>neural_network</a:t>
            </a:r>
            <a:endParaRPr lang="en-SG"/>
          </a:p>
          <a:p>
            <a:r>
              <a:rPr lang="en-SG"/>
              <a:t>model = </a:t>
            </a:r>
            <a:r>
              <a:rPr lang="en-SG" err="1"/>
              <a:t>neural_network.MLPRegressor</a:t>
            </a:r>
            <a:r>
              <a:rPr lang="en-SG"/>
              <a:t>(</a:t>
            </a:r>
            <a:r>
              <a:rPr lang="en-SG" err="1"/>
              <a:t>max_iter</a:t>
            </a:r>
            <a:r>
              <a:rPr lang="en-SG"/>
              <a:t>=500)</a:t>
            </a:r>
          </a:p>
          <a:p>
            <a:r>
              <a:rPr lang="en-GB">
                <a:cs typeface="Arial"/>
              </a:rPr>
              <a:t>#model = </a:t>
            </a:r>
            <a:r>
              <a:rPr lang="en-GB" err="1">
                <a:cs typeface="Arial"/>
              </a:rPr>
              <a:t>neural_network.MLPRegressor</a:t>
            </a:r>
            <a:r>
              <a:rPr lang="en-GB">
                <a:cs typeface="Arial"/>
              </a:rPr>
              <a:t>(solver="</a:t>
            </a:r>
            <a:r>
              <a:rPr lang="en-GB" err="1">
                <a:cs typeface="Arial"/>
              </a:rPr>
              <a:t>lbfgs</a:t>
            </a:r>
            <a:r>
              <a:rPr lang="en-GB">
                <a:cs typeface="Arial"/>
              </a:rPr>
              <a:t>", </a:t>
            </a:r>
            <a:r>
              <a:rPr lang="en-GB" err="1">
                <a:cs typeface="Arial"/>
              </a:rPr>
              <a:t>hidden_layer_sizes</a:t>
            </a:r>
            <a:r>
              <a:rPr lang="en-GB">
                <a:cs typeface="Arial"/>
              </a:rPr>
              <a:t>=(12,2))</a:t>
            </a:r>
            <a:endParaRPr lang="en-SG"/>
          </a:p>
          <a:p>
            <a:r>
              <a:rPr lang="en-SG" err="1"/>
              <a:t>model.fit</a:t>
            </a:r>
            <a:r>
              <a:rPr lang="en-SG"/>
              <a:t>(</a:t>
            </a:r>
            <a:r>
              <a:rPr lang="en-SG" err="1"/>
              <a:t>X_train</a:t>
            </a:r>
            <a:r>
              <a:rPr lang="en-SG"/>
              <a:t>, </a:t>
            </a:r>
            <a:r>
              <a:rPr lang="en-SG" err="1"/>
              <a:t>Y_train</a:t>
            </a:r>
            <a:r>
              <a:rPr lang="en-SG"/>
              <a:t>)</a:t>
            </a:r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X_test</a:t>
            </a:r>
            <a:r>
              <a:rPr lang="en-SG"/>
              <a:t>)</a:t>
            </a:r>
          </a:p>
          <a:p>
            <a:r>
              <a:rPr lang="en-SG"/>
              <a:t>print("</a:t>
            </a:r>
            <a:r>
              <a:rPr lang="en-SG" err="1"/>
              <a:t>rmse</a:t>
            </a:r>
            <a:r>
              <a:rPr lang="en-SG"/>
              <a:t> is : ",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Y_test</a:t>
            </a:r>
            <a:r>
              <a:rPr lang="en-SG"/>
              <a:t>, pred))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47E11D-A273-C7A1-7058-C157A241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/>
              <a:t>Regressor</a:t>
            </a:r>
          </a:p>
        </p:txBody>
      </p:sp>
    </p:spTree>
    <p:extLst>
      <p:ext uri="{BB962C8B-B14F-4D97-AF65-F5344CB8AC3E}">
        <p14:creationId xmlns:p14="http://schemas.microsoft.com/office/powerpoint/2010/main" val="2836951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# load the model from disk and predict from existing to validate the load</a:t>
            </a:r>
          </a:p>
          <a:p>
            <a:r>
              <a:rPr lang="en-SG"/>
              <a:t>model = </a:t>
            </a:r>
            <a:r>
              <a:rPr lang="en-SG" err="1"/>
              <a:t>joblib.load</a:t>
            </a:r>
            <a:r>
              <a:rPr lang="en-SG"/>
              <a:t>('</a:t>
            </a:r>
            <a:r>
              <a:rPr lang="en-US"/>
              <a:t>model name</a:t>
            </a:r>
            <a:r>
              <a:rPr lang="en-SG"/>
              <a:t>’)</a:t>
            </a:r>
          </a:p>
          <a:p>
            <a:r>
              <a:rPr lang="en-US"/>
              <a:t>Print(</a:t>
            </a:r>
            <a:r>
              <a:rPr lang="en-US" err="1"/>
              <a:t>model.predict</a:t>
            </a:r>
            <a:r>
              <a:rPr lang="en-US"/>
              <a:t>([[data]]))</a:t>
            </a:r>
            <a:endParaRPr lang="en-SG"/>
          </a:p>
          <a:p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# save the model to disk</a:t>
            </a:r>
          </a:p>
          <a:p>
            <a:r>
              <a:rPr lang="en-US"/>
              <a:t>Import </a:t>
            </a:r>
            <a:r>
              <a:rPr lang="en-US" err="1"/>
              <a:t>joblib</a:t>
            </a:r>
            <a:endParaRPr lang="en-US"/>
          </a:p>
          <a:p>
            <a:r>
              <a:rPr lang="en-US" err="1"/>
              <a:t>joblib.dump</a:t>
            </a:r>
            <a:r>
              <a:rPr lang="en-US"/>
              <a:t>(model, </a:t>
            </a:r>
            <a:r>
              <a:rPr lang="en-SG"/>
              <a:t>'</a:t>
            </a:r>
            <a:r>
              <a:rPr lang="en-US"/>
              <a:t>model name</a:t>
            </a:r>
            <a:r>
              <a:rPr lang="en-SG"/>
              <a:t>'</a:t>
            </a:r>
            <a:r>
              <a:rPr lang="en-US"/>
              <a:t>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40197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4C3906-9918-41F3-A8B4-CAEB26CA32B7}"/>
              </a:ext>
            </a:extLst>
          </p:cNvPr>
          <p:cNvSpPr txBox="1"/>
          <p:nvPr/>
        </p:nvSpPr>
        <p:spPr>
          <a:xfrm>
            <a:off x="406084" y="3266671"/>
            <a:ext cx="82295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/>
              <a:t>#manual</a:t>
            </a:r>
          </a:p>
          <a:p>
            <a:r>
              <a:rPr lang="fr-FR" sz="1600" dirty="0"/>
              <a:t>X_train1, </a:t>
            </a:r>
            <a:r>
              <a:rPr lang="fr-FR" sz="1600" dirty="0" err="1"/>
              <a:t>X_validate</a:t>
            </a:r>
            <a:r>
              <a:rPr lang="fr-FR" sz="1600" dirty="0"/>
              <a:t>, Y_train1, </a:t>
            </a:r>
            <a:r>
              <a:rPr lang="fr-FR" sz="1600" dirty="0" err="1"/>
              <a:t>Y_validate</a:t>
            </a:r>
            <a:r>
              <a:rPr lang="fr-FR" sz="1600" dirty="0"/>
              <a:t> = </a:t>
            </a:r>
            <a:r>
              <a:rPr lang="fr-FR" sz="1600" dirty="0" err="1"/>
              <a:t>train_test_split</a:t>
            </a:r>
            <a:r>
              <a:rPr lang="fr-FR" sz="1600" dirty="0"/>
              <a:t>(</a:t>
            </a:r>
            <a:r>
              <a:rPr lang="fr-FR" sz="1600" dirty="0" err="1"/>
              <a:t>X_train,Y_train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268770A-38CE-4B3B-87C8-27ADE203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242" y="10739"/>
            <a:ext cx="8229600" cy="1143000"/>
          </a:xfrm>
        </p:spPr>
        <p:txBody>
          <a:bodyPr/>
          <a:lstStyle/>
          <a:p>
            <a:r>
              <a:rPr lang="en-US" dirty="0"/>
              <a:t>For Tree - Classifier Optimization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086FDE-C61D-4F6B-B635-73AE204F76D6}"/>
              </a:ext>
            </a:extLst>
          </p:cNvPr>
          <p:cNvSpPr txBox="1"/>
          <p:nvPr/>
        </p:nvSpPr>
        <p:spPr>
          <a:xfrm>
            <a:off x="406084" y="3851614"/>
            <a:ext cx="835719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for </a:t>
            </a:r>
            <a:r>
              <a:rPr lang="en-US" sz="1600" dirty="0" err="1"/>
              <a:t>i</a:t>
            </a:r>
            <a:r>
              <a:rPr lang="en-US" sz="1600" dirty="0"/>
              <a:t> in range(10):</a:t>
            </a:r>
          </a:p>
          <a:p>
            <a:r>
              <a:rPr lang="en-US" sz="1600" dirty="0"/>
              <a:t>    print(</a:t>
            </a:r>
            <a:r>
              <a:rPr lang="en-US" sz="1600" dirty="0" err="1"/>
              <a:t>i</a:t>
            </a:r>
            <a:r>
              <a:rPr lang="en-US" sz="1600" dirty="0"/>
              <a:t>)</a:t>
            </a:r>
          </a:p>
          <a:p>
            <a:r>
              <a:rPr lang="en-US" sz="1600" dirty="0"/>
              <a:t>    model = </a:t>
            </a:r>
            <a:r>
              <a:rPr lang="en-US" sz="1600" dirty="0" err="1"/>
              <a:t>DecisionTreeClassifier</a:t>
            </a:r>
            <a:r>
              <a:rPr lang="en-US" sz="1600" dirty="0"/>
              <a:t>(</a:t>
            </a:r>
            <a:r>
              <a:rPr lang="en-US" sz="1600" dirty="0" err="1"/>
              <a:t>max_depth</a:t>
            </a:r>
            <a:r>
              <a:rPr lang="en-US" sz="1600" dirty="0"/>
              <a:t> = i+1)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model.fit</a:t>
            </a:r>
            <a:r>
              <a:rPr lang="en-US" sz="1600" dirty="0"/>
              <a:t>(X_train1, Y_train1)</a:t>
            </a:r>
          </a:p>
          <a:p>
            <a:r>
              <a:rPr lang="en-US" sz="1600" dirty="0"/>
              <a:t>    pred = </a:t>
            </a:r>
            <a:r>
              <a:rPr lang="en-US" sz="1600" dirty="0" err="1"/>
              <a:t>model.predict</a:t>
            </a:r>
            <a:r>
              <a:rPr lang="en-US" sz="1600" dirty="0"/>
              <a:t>(</a:t>
            </a:r>
            <a:r>
              <a:rPr lang="en-US" sz="1600" dirty="0" err="1"/>
              <a:t>X_validate</a:t>
            </a:r>
            <a:r>
              <a:rPr lang="en-US" sz="1600" dirty="0"/>
              <a:t>)</a:t>
            </a:r>
          </a:p>
          <a:p>
            <a:r>
              <a:rPr lang="en-US" sz="1600" dirty="0"/>
              <a:t>    cm = </a:t>
            </a:r>
            <a:r>
              <a:rPr lang="en-US" sz="1600" dirty="0" err="1"/>
              <a:t>confusion_matrix</a:t>
            </a:r>
            <a:r>
              <a:rPr lang="en-US" sz="1600" dirty="0"/>
              <a:t>(</a:t>
            </a:r>
            <a:r>
              <a:rPr lang="en-US" sz="1600" dirty="0" err="1"/>
              <a:t>Y_validate</a:t>
            </a:r>
            <a:r>
              <a:rPr lang="en-US" sz="1600" dirty="0"/>
              <a:t>, pred)</a:t>
            </a:r>
          </a:p>
          <a:p>
            <a:r>
              <a:rPr lang="en-US" sz="1600" dirty="0"/>
              <a:t>    accuracy = (cm[0,0] + cm[1,1])/sum(sum(cm))</a:t>
            </a:r>
          </a:p>
          <a:p>
            <a:r>
              <a:rPr lang="en-US" sz="1600" dirty="0"/>
              <a:t>    print(accuracy)</a:t>
            </a:r>
            <a:endParaRPr lang="en-SG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302D4-2625-3077-2CBD-6311783BAFF4}"/>
              </a:ext>
            </a:extLst>
          </p:cNvPr>
          <p:cNvSpPr txBox="1"/>
          <p:nvPr/>
        </p:nvSpPr>
        <p:spPr>
          <a:xfrm>
            <a:off x="318012" y="1108760"/>
            <a:ext cx="850797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>
                <a:ea typeface="+mn-lt"/>
                <a:cs typeface="+mn-lt"/>
              </a:rPr>
              <a:t>#using grid</a:t>
            </a:r>
          </a:p>
          <a:p>
            <a:r>
              <a:rPr lang="en-SG" sz="1600" dirty="0">
                <a:ea typeface="+mn-lt"/>
                <a:cs typeface="+mn-lt"/>
              </a:rPr>
              <a:t>from </a:t>
            </a:r>
            <a:r>
              <a:rPr lang="en-SG" sz="1600" dirty="0" err="1">
                <a:ea typeface="+mn-lt"/>
                <a:cs typeface="+mn-lt"/>
              </a:rPr>
              <a:t>sklearn.model_selection</a:t>
            </a:r>
            <a:r>
              <a:rPr lang="en-SG" sz="1600" dirty="0">
                <a:ea typeface="+mn-lt"/>
                <a:cs typeface="+mn-lt"/>
              </a:rPr>
              <a:t> import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endParaRPr lang="en-SG" sz="1600" dirty="0">
              <a:ea typeface="+mn-lt"/>
              <a:cs typeface="+mn-lt"/>
            </a:endParaRPr>
          </a:p>
          <a:p>
            <a:r>
              <a:rPr lang="en-SG" sz="1600" dirty="0">
                <a:ea typeface="+mn-lt"/>
                <a:cs typeface="+mn-lt"/>
              </a:rPr>
              <a:t>model = </a:t>
            </a:r>
            <a:r>
              <a:rPr lang="en-SG" sz="1600" dirty="0" err="1">
                <a:ea typeface="+mn-lt"/>
                <a:cs typeface="+mn-lt"/>
              </a:rPr>
              <a:t>tree.DecisionTreeClassifier</a:t>
            </a:r>
            <a:r>
              <a:rPr lang="en-SG" sz="1600" dirty="0">
                <a:ea typeface="+mn-lt"/>
                <a:cs typeface="+mn-lt"/>
              </a:rPr>
              <a:t>()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r>
              <a:rPr lang="en-SG" sz="1600" dirty="0">
                <a:ea typeface="+mn-lt"/>
                <a:cs typeface="+mn-lt"/>
              </a:rPr>
              <a:t>(estimator = model, </a:t>
            </a:r>
            <a:r>
              <a:rPr lang="en-SG" sz="1600" dirty="0" err="1">
                <a:ea typeface="+mn-lt"/>
                <a:cs typeface="+mn-lt"/>
              </a:rPr>
              <a:t>param_grid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dirty="0" err="1">
                <a:ea typeface="+mn-lt"/>
                <a:cs typeface="+mn-lt"/>
              </a:rPr>
              <a:t>dict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max_depth</a:t>
            </a:r>
            <a:r>
              <a:rPr lang="en-SG" sz="1600" dirty="0">
                <a:ea typeface="+mn-lt"/>
                <a:cs typeface="+mn-lt"/>
              </a:rPr>
              <a:t> = [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for 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in range(1, 20)]),cv=10)</a:t>
            </a: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grid.fit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X_train</a:t>
            </a:r>
            <a:r>
              <a:rPr lang="en-SG" sz="1600" dirty="0">
                <a:ea typeface="+mn-lt"/>
                <a:cs typeface="+mn-lt"/>
              </a:rPr>
              <a:t>, </a:t>
            </a:r>
            <a:r>
              <a:rPr lang="en-SG" sz="1600" dirty="0" err="1">
                <a:ea typeface="+mn-lt"/>
                <a:cs typeface="+mn-lt"/>
              </a:rPr>
              <a:t>Y_train</a:t>
            </a:r>
            <a:r>
              <a:rPr lang="en-SG" sz="1600" dirty="0">
                <a:ea typeface="+mn-lt"/>
                <a:cs typeface="+mn-lt"/>
              </a:rPr>
              <a:t>)</a:t>
            </a:r>
          </a:p>
          <a:p>
            <a:r>
              <a:rPr lang="en-SG" sz="1600" dirty="0" err="1">
                <a:ea typeface="+mn-lt"/>
                <a:cs typeface="+mn-lt"/>
              </a:rPr>
              <a:t>grid.best_params</a:t>
            </a:r>
            <a:r>
              <a:rPr lang="en-SG" sz="1600" dirty="0">
                <a:ea typeface="+mn-lt"/>
                <a:cs typeface="+mn-lt"/>
              </a:rPr>
              <a:t>_</a:t>
            </a:r>
          </a:p>
          <a:p>
            <a:r>
              <a:rPr lang="en-SG" sz="1600" dirty="0" err="1">
                <a:ea typeface="+mn-lt"/>
                <a:cs typeface="+mn-lt"/>
              </a:rPr>
              <a:t>grid.best_score</a:t>
            </a:r>
            <a:r>
              <a:rPr lang="en-SG" sz="1600" dirty="0">
                <a:ea typeface="+mn-lt"/>
                <a:cs typeface="+mn-lt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709009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C32F-3987-4EFD-BD58-87369595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2038"/>
            <a:ext cx="8229600" cy="1143000"/>
          </a:xfrm>
        </p:spPr>
        <p:txBody>
          <a:bodyPr/>
          <a:lstStyle/>
          <a:p>
            <a:r>
              <a:rPr lang="en-SG" dirty="0"/>
              <a:t>For Tree - Regressor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C5660-D78F-4AC8-8D77-B3498C12962C}"/>
              </a:ext>
            </a:extLst>
          </p:cNvPr>
          <p:cNvSpPr txBox="1"/>
          <p:nvPr/>
        </p:nvSpPr>
        <p:spPr>
          <a:xfrm>
            <a:off x="313361" y="1646860"/>
            <a:ext cx="7751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for </a:t>
            </a:r>
            <a:r>
              <a:rPr lang="en-SG" err="1"/>
              <a:t>i</a:t>
            </a:r>
            <a:r>
              <a:rPr lang="en-SG"/>
              <a:t> in range(20):</a:t>
            </a:r>
          </a:p>
          <a:p>
            <a:r>
              <a:rPr lang="en-SG"/>
              <a:t>    print(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model = </a:t>
            </a:r>
            <a:r>
              <a:rPr lang="en-SG" err="1"/>
              <a:t>DecisionTreeRegressor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= i+2)</a:t>
            </a:r>
          </a:p>
          <a:p>
            <a:r>
              <a:rPr lang="en-SG"/>
              <a:t>    </a:t>
            </a:r>
            <a:r>
              <a:rPr lang="en-SG" err="1"/>
              <a:t>model.fit</a:t>
            </a:r>
            <a:r>
              <a:rPr lang="en-SG"/>
              <a:t>(X_train1, Y_train1)</a:t>
            </a:r>
          </a:p>
          <a:p>
            <a:r>
              <a:rPr lang="en-SG"/>
              <a:t>    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X_validate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Y_validate</a:t>
            </a:r>
            <a:r>
              <a:rPr lang="en-SG"/>
              <a:t>, pred) ** 0.5</a:t>
            </a:r>
          </a:p>
          <a:p>
            <a:r>
              <a:rPr lang="en-SG"/>
              <a:t>    print(</a:t>
            </a:r>
            <a:r>
              <a:rPr lang="en-SG" err="1"/>
              <a:t>rmse</a:t>
            </a:r>
            <a:r>
              <a:rPr lang="en-SG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FF93D-F741-3AD0-D575-A15503FA0F0A}"/>
              </a:ext>
            </a:extLst>
          </p:cNvPr>
          <p:cNvSpPr txBox="1"/>
          <p:nvPr/>
        </p:nvSpPr>
        <p:spPr>
          <a:xfrm>
            <a:off x="313360" y="995127"/>
            <a:ext cx="7575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#manual</a:t>
            </a:r>
          </a:p>
          <a:p>
            <a:r>
              <a:rPr lang="fr-FR" sz="1800" dirty="0"/>
              <a:t>X_train1, </a:t>
            </a:r>
            <a:r>
              <a:rPr lang="fr-FR" sz="1800" dirty="0" err="1"/>
              <a:t>X_validate</a:t>
            </a:r>
            <a:r>
              <a:rPr lang="fr-FR" sz="1800" dirty="0"/>
              <a:t>, Y_train1, </a:t>
            </a:r>
            <a:r>
              <a:rPr lang="fr-FR" sz="1800" dirty="0" err="1"/>
              <a:t>Y_validate</a:t>
            </a:r>
            <a:r>
              <a:rPr lang="fr-FR" sz="1800" dirty="0"/>
              <a:t> = </a:t>
            </a:r>
            <a:r>
              <a:rPr lang="fr-FR" sz="1800" dirty="0" err="1"/>
              <a:t>train_test_split</a:t>
            </a:r>
            <a:r>
              <a:rPr lang="fr-FR" sz="1800" dirty="0"/>
              <a:t>(</a:t>
            </a:r>
            <a:r>
              <a:rPr lang="fr-FR" sz="1800" dirty="0" err="1"/>
              <a:t>X_train,Y_train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576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1CB5-0F9F-0494-78CF-19535584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76" y="46797"/>
            <a:ext cx="8229600" cy="1143000"/>
          </a:xfrm>
        </p:spPr>
        <p:txBody>
          <a:bodyPr/>
          <a:lstStyle/>
          <a:p>
            <a:r>
              <a:rPr lang="en-SG" dirty="0"/>
              <a:t>For Regression - VIF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0BCF2A-4E2D-2B5D-E9EA-86C9D4A396DD}"/>
              </a:ext>
            </a:extLst>
          </p:cNvPr>
          <p:cNvSpPr txBox="1"/>
          <p:nvPr/>
        </p:nvSpPr>
        <p:spPr>
          <a:xfrm>
            <a:off x="356516" y="1248021"/>
            <a:ext cx="76190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rgbClr val="FF0000"/>
                </a:solidFill>
              </a:rPr>
              <a:t>#vif to check collinearity 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#1 = not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#Between 1 and 5 = moderately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#Greater than 5 = highly correlated.</a:t>
            </a:r>
          </a:p>
          <a:p>
            <a:r>
              <a:rPr lang="en-SG" sz="1600" dirty="0">
                <a:solidFill>
                  <a:srgbClr val="FF0000"/>
                </a:solidFill>
              </a:rPr>
              <a:t>from </a:t>
            </a:r>
            <a:r>
              <a:rPr lang="en-SG" sz="1600" dirty="0" err="1">
                <a:solidFill>
                  <a:srgbClr val="FF0000"/>
                </a:solidFill>
              </a:rPr>
              <a:t>statsmodels.stats.outliers_influence</a:t>
            </a:r>
            <a:r>
              <a:rPr lang="en-SG" sz="1600" dirty="0">
                <a:solidFill>
                  <a:srgbClr val="FF0000"/>
                </a:solidFill>
              </a:rPr>
              <a:t> import </a:t>
            </a:r>
            <a:r>
              <a:rPr lang="en-SG" sz="1600" dirty="0" err="1">
                <a:solidFill>
                  <a:srgbClr val="FF0000"/>
                </a:solidFill>
              </a:rPr>
              <a:t>variance_inflation_factor</a:t>
            </a:r>
            <a:endParaRPr lang="en-SG" sz="1600" dirty="0">
              <a:solidFill>
                <a:srgbClr val="FF0000"/>
              </a:solidFill>
            </a:endParaRP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 = </a:t>
            </a:r>
            <a:r>
              <a:rPr lang="en-SG" sz="1600" dirty="0" err="1">
                <a:solidFill>
                  <a:srgbClr val="FF0000"/>
                </a:solidFill>
              </a:rPr>
              <a:t>pd.DataFrame</a:t>
            </a:r>
            <a:r>
              <a:rPr lang="en-SG" sz="1600" dirty="0">
                <a:solidFill>
                  <a:srgbClr val="FF0000"/>
                </a:solidFill>
              </a:rPr>
              <a:t>()</a:t>
            </a: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["feature"] = </a:t>
            </a:r>
            <a:r>
              <a:rPr lang="en-SG" sz="1600" dirty="0" err="1">
                <a:solidFill>
                  <a:srgbClr val="FF0000"/>
                </a:solidFill>
              </a:rPr>
              <a:t>X.columns</a:t>
            </a:r>
            <a:endParaRPr lang="en-SG" sz="1600" dirty="0">
              <a:solidFill>
                <a:srgbClr val="FF0000"/>
              </a:solidFill>
            </a:endParaRPr>
          </a:p>
          <a:p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["VIF"] = [</a:t>
            </a:r>
            <a:r>
              <a:rPr lang="en-SG" sz="1600" dirty="0" err="1">
                <a:solidFill>
                  <a:srgbClr val="FF0000"/>
                </a:solidFill>
              </a:rPr>
              <a:t>variance_inflation_factor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X.values</a:t>
            </a:r>
            <a:r>
              <a:rPr lang="en-SG" sz="1600" dirty="0">
                <a:solidFill>
                  <a:srgbClr val="FF0000"/>
                </a:solidFill>
              </a:rPr>
              <a:t>, </a:t>
            </a:r>
            <a:r>
              <a:rPr lang="en-SG" sz="1600" dirty="0" err="1">
                <a:solidFill>
                  <a:srgbClr val="FF0000"/>
                </a:solidFill>
              </a:rPr>
              <a:t>i</a:t>
            </a:r>
            <a:r>
              <a:rPr lang="en-SG" sz="1600" dirty="0">
                <a:solidFill>
                  <a:srgbClr val="FF0000"/>
                </a:solidFill>
              </a:rPr>
              <a:t>) for </a:t>
            </a:r>
            <a:r>
              <a:rPr lang="en-SG" sz="1600" dirty="0" err="1">
                <a:solidFill>
                  <a:srgbClr val="FF0000"/>
                </a:solidFill>
              </a:rPr>
              <a:t>i</a:t>
            </a:r>
            <a:r>
              <a:rPr lang="en-SG" sz="1600" dirty="0">
                <a:solidFill>
                  <a:srgbClr val="FF0000"/>
                </a:solidFill>
              </a:rPr>
              <a:t> in range(</a:t>
            </a:r>
            <a:r>
              <a:rPr lang="en-SG" sz="1600" dirty="0" err="1">
                <a:solidFill>
                  <a:srgbClr val="FF0000"/>
                </a:solidFill>
              </a:rPr>
              <a:t>len</a:t>
            </a:r>
            <a:r>
              <a:rPr lang="en-SG" sz="1600" dirty="0">
                <a:solidFill>
                  <a:srgbClr val="FF0000"/>
                </a:solidFill>
              </a:rPr>
              <a:t>(</a:t>
            </a:r>
            <a:r>
              <a:rPr lang="en-SG" sz="1600" dirty="0" err="1">
                <a:solidFill>
                  <a:srgbClr val="FF0000"/>
                </a:solidFill>
              </a:rPr>
              <a:t>X.columns</a:t>
            </a:r>
            <a:r>
              <a:rPr lang="en-SG" sz="1600" dirty="0">
                <a:solidFill>
                  <a:srgbClr val="FF0000"/>
                </a:solidFill>
              </a:rPr>
              <a:t>))]</a:t>
            </a:r>
          </a:p>
          <a:p>
            <a:r>
              <a:rPr lang="en-SG" sz="1600" dirty="0">
                <a:solidFill>
                  <a:srgbClr val="FF0000"/>
                </a:solidFill>
              </a:rPr>
              <a:t>print(</a:t>
            </a:r>
            <a:r>
              <a:rPr lang="en-SG" sz="1600" dirty="0" err="1">
                <a:solidFill>
                  <a:srgbClr val="FF0000"/>
                </a:solidFill>
              </a:rPr>
              <a:t>vif_data</a:t>
            </a:r>
            <a:r>
              <a:rPr lang="en-SG" sz="16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54255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1CB5-0F9F-0494-78CF-195355841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For Regression – QQ, </a:t>
            </a:r>
            <a:r>
              <a:rPr lang="en-SG" dirty="0" err="1"/>
              <a:t>Anova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A274B9-58D0-0D4E-FF70-70B715F34B5C}"/>
              </a:ext>
            </a:extLst>
          </p:cNvPr>
          <p:cNvSpPr txBox="1"/>
          <p:nvPr/>
        </p:nvSpPr>
        <p:spPr>
          <a:xfrm>
            <a:off x="560977" y="15577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QQ plot (check Heteroscedasticity)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307749-59A2-CC22-55BF-F88033EF0D77}"/>
              </a:ext>
            </a:extLst>
          </p:cNvPr>
          <p:cNvSpPr txBox="1"/>
          <p:nvPr/>
        </p:nvSpPr>
        <p:spPr>
          <a:xfrm>
            <a:off x="560977" y="1927033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rgbClr val="FF0000"/>
                </a:solidFill>
              </a:rPr>
              <a:t>import </a:t>
            </a:r>
            <a:r>
              <a:rPr lang="en-SG" dirty="0" err="1">
                <a:solidFill>
                  <a:srgbClr val="FF0000"/>
                </a:solidFill>
              </a:rPr>
              <a:t>statsmodels.api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sm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>
                <a:solidFill>
                  <a:srgbClr val="FF0000"/>
                </a:solidFill>
              </a:rPr>
              <a:t>from matplotlib import </a:t>
            </a:r>
            <a:r>
              <a:rPr lang="en-SG" dirty="0" err="1">
                <a:solidFill>
                  <a:srgbClr val="FF0000"/>
                </a:solidFill>
              </a:rPr>
              <a:t>pyplot</a:t>
            </a:r>
            <a:r>
              <a:rPr lang="en-SG" dirty="0">
                <a:solidFill>
                  <a:srgbClr val="FF0000"/>
                </a:solidFill>
              </a:rPr>
              <a:t> as </a:t>
            </a:r>
            <a:r>
              <a:rPr lang="en-SG" dirty="0" err="1">
                <a:solidFill>
                  <a:srgbClr val="FF0000"/>
                </a:solidFill>
              </a:rPr>
              <a:t>plt</a:t>
            </a:r>
            <a:endParaRPr lang="en-SG" dirty="0">
              <a:solidFill>
                <a:srgbClr val="FF0000"/>
              </a:solidFill>
            </a:endParaRPr>
          </a:p>
          <a:p>
            <a:r>
              <a:rPr lang="en-SG" dirty="0" err="1">
                <a:solidFill>
                  <a:srgbClr val="FF0000"/>
                </a:solidFill>
              </a:rPr>
              <a:t>mod_fit</a:t>
            </a:r>
            <a:r>
              <a:rPr lang="en-SG" dirty="0">
                <a:solidFill>
                  <a:srgbClr val="FF0000"/>
                </a:solidFill>
              </a:rPr>
              <a:t> = </a:t>
            </a:r>
            <a:r>
              <a:rPr lang="en-SG" dirty="0" err="1">
                <a:solidFill>
                  <a:srgbClr val="FF0000"/>
                </a:solidFill>
              </a:rPr>
              <a:t>sm.OLS</a:t>
            </a:r>
            <a:r>
              <a:rPr lang="en-SG" dirty="0">
                <a:solidFill>
                  <a:srgbClr val="FF0000"/>
                </a:solidFill>
              </a:rPr>
              <a:t>(Y,X).fit()</a:t>
            </a:r>
          </a:p>
          <a:p>
            <a:r>
              <a:rPr lang="en-SG" dirty="0">
                <a:solidFill>
                  <a:srgbClr val="FF0000"/>
                </a:solidFill>
              </a:rPr>
              <a:t>res = </a:t>
            </a:r>
            <a:r>
              <a:rPr lang="en-SG" dirty="0" err="1">
                <a:solidFill>
                  <a:srgbClr val="FF0000"/>
                </a:solidFill>
              </a:rPr>
              <a:t>mod_fit.resid</a:t>
            </a:r>
            <a:r>
              <a:rPr lang="en-SG" dirty="0">
                <a:solidFill>
                  <a:srgbClr val="FF0000"/>
                </a:solidFill>
              </a:rPr>
              <a:t> # residuals</a:t>
            </a:r>
          </a:p>
          <a:p>
            <a:r>
              <a:rPr lang="en-SG" dirty="0">
                <a:solidFill>
                  <a:srgbClr val="FF0000"/>
                </a:solidFill>
              </a:rPr>
              <a:t>fig = </a:t>
            </a:r>
            <a:r>
              <a:rPr lang="en-SG" dirty="0" err="1">
                <a:solidFill>
                  <a:srgbClr val="FF0000"/>
                </a:solidFill>
              </a:rPr>
              <a:t>sm.qqplot</a:t>
            </a:r>
            <a:r>
              <a:rPr lang="en-SG" dirty="0">
                <a:solidFill>
                  <a:srgbClr val="FF0000"/>
                </a:solidFill>
              </a:rPr>
              <a:t>(res)</a:t>
            </a:r>
          </a:p>
          <a:p>
            <a:r>
              <a:rPr lang="en-SG" dirty="0" err="1">
                <a:solidFill>
                  <a:srgbClr val="FF0000"/>
                </a:solidFill>
              </a:rPr>
              <a:t>plt.show</a:t>
            </a:r>
            <a:r>
              <a:rPr lang="en-SG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56D4B-C682-AA37-47AF-D66AAF96C926}"/>
              </a:ext>
            </a:extLst>
          </p:cNvPr>
          <p:cNvSpPr txBox="1"/>
          <p:nvPr/>
        </p:nvSpPr>
        <p:spPr>
          <a:xfrm>
            <a:off x="628184" y="388550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Anova</a:t>
            </a:r>
            <a:r>
              <a:rPr lang="en-SG" dirty="0"/>
              <a:t> (check significant)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103E8-EB2F-4604-DDE0-169F228667DF}"/>
              </a:ext>
            </a:extLst>
          </p:cNvPr>
          <p:cNvSpPr txBox="1"/>
          <p:nvPr/>
        </p:nvSpPr>
        <p:spPr>
          <a:xfrm>
            <a:off x="597411" y="4181976"/>
            <a:ext cx="46335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statsmodels.formula.api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from </a:t>
            </a:r>
            <a:r>
              <a:rPr lang="en-US" dirty="0" err="1">
                <a:solidFill>
                  <a:srgbClr val="FF0000"/>
                </a:solidFill>
              </a:rPr>
              <a:t>statsmodels.stats.anova</a:t>
            </a:r>
            <a:r>
              <a:rPr lang="en-US" dirty="0">
                <a:solidFill>
                  <a:srgbClr val="FF0000"/>
                </a:solidFill>
              </a:rPr>
              <a:t> import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model = </a:t>
            </a:r>
            <a:r>
              <a:rPr lang="en-US" dirty="0" err="1">
                <a:solidFill>
                  <a:srgbClr val="FF0000"/>
                </a:solidFill>
              </a:rPr>
              <a:t>ols</a:t>
            </a:r>
            <a:r>
              <a:rPr lang="en-US" dirty="0">
                <a:solidFill>
                  <a:srgbClr val="FF0000"/>
                </a:solidFill>
              </a:rPr>
              <a:t>("Y ~ X", </a:t>
            </a:r>
            <a:r>
              <a:rPr lang="en-US" dirty="0" err="1">
                <a:solidFill>
                  <a:srgbClr val="FF0000"/>
                </a:solidFill>
              </a:rPr>
              <a:t>df</a:t>
            </a:r>
            <a:r>
              <a:rPr lang="en-US" dirty="0">
                <a:solidFill>
                  <a:srgbClr val="FF0000"/>
                </a:solidFill>
              </a:rPr>
              <a:t>).fit()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model.summary</a:t>
            </a:r>
            <a:r>
              <a:rPr lang="en-US" dirty="0">
                <a:solidFill>
                  <a:srgbClr val="FF0000"/>
                </a:solidFill>
              </a:rPr>
              <a:t>())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 = </a:t>
            </a:r>
            <a:r>
              <a:rPr lang="en-US" dirty="0" err="1">
                <a:solidFill>
                  <a:srgbClr val="FF0000"/>
                </a:solidFill>
              </a:rPr>
              <a:t>anova_lm</a:t>
            </a:r>
            <a:r>
              <a:rPr lang="en-US" dirty="0">
                <a:solidFill>
                  <a:srgbClr val="FF0000"/>
                </a:solidFill>
              </a:rPr>
              <a:t>(model)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print('\</a:t>
            </a:r>
            <a:r>
              <a:rPr lang="en-US" dirty="0" err="1">
                <a:solidFill>
                  <a:srgbClr val="FF0000"/>
                </a:solidFill>
              </a:rPr>
              <a:t>nANOVA</a:t>
            </a:r>
            <a:r>
              <a:rPr lang="en-US" dirty="0">
                <a:solidFill>
                  <a:srgbClr val="FF0000"/>
                </a:solidFill>
              </a:rPr>
              <a:t> results')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print(</a:t>
            </a:r>
            <a:r>
              <a:rPr lang="en-US" dirty="0" err="1">
                <a:solidFill>
                  <a:srgbClr val="FF0000"/>
                </a:solidFill>
              </a:rPr>
              <a:t>anova_results</a:t>
            </a:r>
            <a:r>
              <a:rPr lang="en-US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3806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2861-4876-975B-9100-462B949F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99" y="3984289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Part III Examples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8236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71139-9869-07C9-58C8-081CA4A8F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08" y="4643391"/>
            <a:ext cx="8229600" cy="1143000"/>
          </a:xfrm>
        </p:spPr>
        <p:txBody>
          <a:bodyPr/>
          <a:lstStyle/>
          <a:p>
            <a:r>
              <a:rPr lang="en-GB" dirty="0">
                <a:cs typeface="Arial"/>
              </a:rPr>
              <a:t>Loan Default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93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B2ACE2-F7B4-4D14-9E18-71E16A239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57" y="513708"/>
            <a:ext cx="6071275" cy="517747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186A3C-A629-4B95-877A-706DF0BF8DC7}"/>
              </a:ext>
            </a:extLst>
          </p:cNvPr>
          <p:cNvSpPr/>
          <p:nvPr/>
        </p:nvSpPr>
        <p:spPr>
          <a:xfrm>
            <a:off x="2932750" y="5875853"/>
            <a:ext cx="453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/>
              <a:t>https://images.app.goo.gl/RZL5fApQc5t4syyr5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4768997-1F64-4B09-892D-5CC36AFD21F0}"/>
              </a:ext>
            </a:extLst>
          </p:cNvPr>
          <p:cNvSpPr/>
          <p:nvPr/>
        </p:nvSpPr>
        <p:spPr>
          <a:xfrm>
            <a:off x="1962364" y="1709774"/>
            <a:ext cx="811659" cy="375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14021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244E8-4BE7-B2C8-B86D-6A60A92B6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Loan Default Data Using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BD386-3ACB-8B2A-246E-9194433C286C}"/>
              </a:ext>
            </a:extLst>
          </p:cNvPr>
          <p:cNvSpPr txBox="1"/>
          <p:nvPr/>
        </p:nvSpPr>
        <p:spPr>
          <a:xfrm>
            <a:off x="524434" y="1822386"/>
            <a:ext cx="830355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d = read.csv("C:/Users/Teoh Teik Teo/OneDrive - TSS Global Pte. Ltd/TT Library/AI Model/Data/Credit Card Default II (small).csv")</a:t>
            </a:r>
          </a:p>
          <a:p>
            <a:endParaRPr lang="en-SG"/>
          </a:p>
          <a:p>
            <a:r>
              <a:rPr lang="en-SG"/>
              <a:t>library(</a:t>
            </a:r>
            <a:r>
              <a:rPr lang="en-SG" err="1"/>
              <a:t>rpart</a:t>
            </a:r>
            <a:r>
              <a:rPr lang="en-SG"/>
              <a:t>)</a:t>
            </a:r>
          </a:p>
          <a:p>
            <a:endParaRPr lang="en-SG"/>
          </a:p>
          <a:p>
            <a:r>
              <a:rPr lang="en-SG"/>
              <a:t>model = </a:t>
            </a:r>
            <a:r>
              <a:rPr lang="en-SG" err="1"/>
              <a:t>rpart</a:t>
            </a:r>
            <a:r>
              <a:rPr lang="en-SG"/>
              <a:t>(</a:t>
            </a:r>
            <a:r>
              <a:rPr lang="en-SG" err="1"/>
              <a:t>d$default</a:t>
            </a:r>
            <a:r>
              <a:rPr lang="en-SG"/>
              <a:t> ~ ., data = d, method = "class")</a:t>
            </a:r>
          </a:p>
          <a:p>
            <a:endParaRPr lang="en-SG"/>
          </a:p>
          <a:p>
            <a:r>
              <a:rPr lang="en-SG"/>
              <a:t>pred = predict(model)</a:t>
            </a:r>
          </a:p>
          <a:p>
            <a:endParaRPr lang="en-SG"/>
          </a:p>
          <a:p>
            <a:r>
              <a:rPr lang="en-SG"/>
              <a:t>pred = </a:t>
            </a:r>
            <a:r>
              <a:rPr lang="en-SG" err="1"/>
              <a:t>ifelse</a:t>
            </a:r>
            <a:r>
              <a:rPr lang="en-SG"/>
              <a:t>(pred&gt;0.5,1,0)</a:t>
            </a:r>
          </a:p>
          <a:p>
            <a:endParaRPr lang="en-SG"/>
          </a:p>
          <a:p>
            <a:r>
              <a:rPr lang="en-SG"/>
              <a:t>cm = table(</a:t>
            </a:r>
            <a:r>
              <a:rPr lang="en-SG" err="1"/>
              <a:t>d$default</a:t>
            </a:r>
            <a:r>
              <a:rPr lang="en-SG"/>
              <a:t>, pred[,2])</a:t>
            </a:r>
          </a:p>
          <a:p>
            <a:endParaRPr lang="en-SG"/>
          </a:p>
          <a:p>
            <a:r>
              <a:rPr lang="en-SG"/>
              <a:t>cm</a:t>
            </a:r>
          </a:p>
        </p:txBody>
      </p:sp>
    </p:spTree>
    <p:extLst>
      <p:ext uri="{BB962C8B-B14F-4D97-AF65-F5344CB8AC3E}">
        <p14:creationId xmlns:p14="http://schemas.microsoft.com/office/powerpoint/2010/main" val="2804184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E415-A0C6-62DE-C4EB-8D6252EC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Loan Default Data Using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E2D3D-69CE-FA93-E00A-DDC2A0406ABF}"/>
              </a:ext>
            </a:extLst>
          </p:cNvPr>
          <p:cNvSpPr txBox="1"/>
          <p:nvPr/>
        </p:nvSpPr>
        <p:spPr>
          <a:xfrm>
            <a:off x="457200" y="1855925"/>
            <a:ext cx="82296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import pandas as pd</a:t>
            </a:r>
          </a:p>
          <a:p>
            <a:endParaRPr lang="en-SG"/>
          </a:p>
          <a:p>
            <a:r>
              <a:rPr lang="en-US" err="1"/>
              <a:t>df</a:t>
            </a:r>
            <a:r>
              <a:rPr lang="en-US"/>
              <a:t> = </a:t>
            </a:r>
            <a:r>
              <a:rPr lang="en-US" err="1"/>
              <a:t>pd.read_csv</a:t>
            </a:r>
            <a:r>
              <a:rPr lang="en-US"/>
              <a:t>("Credit Card Default II (small).csv")</a:t>
            </a:r>
          </a:p>
          <a:p>
            <a:endParaRPr lang="en-US"/>
          </a:p>
          <a:p>
            <a:r>
              <a:rPr lang="en-SG"/>
              <a:t>from </a:t>
            </a:r>
            <a:r>
              <a:rPr lang="en-SG" err="1"/>
              <a:t>sklearn</a:t>
            </a:r>
            <a:r>
              <a:rPr lang="en-SG"/>
              <a:t> import tree</a:t>
            </a:r>
            <a:endParaRPr lang="en-US"/>
          </a:p>
          <a:p>
            <a:r>
              <a:rPr lang="en-SG"/>
              <a:t>X = </a:t>
            </a:r>
            <a:r>
              <a:rPr lang="en-SG" err="1"/>
              <a:t>df.iloc</a:t>
            </a:r>
            <a:r>
              <a:rPr lang="en-SG"/>
              <a:t>[:,0:3]</a:t>
            </a:r>
            <a:endParaRPr lang="en-US"/>
          </a:p>
          <a:p>
            <a:r>
              <a:rPr lang="en-SG"/>
              <a:t>Y = </a:t>
            </a:r>
            <a:r>
              <a:rPr lang="en-SG" err="1"/>
              <a:t>df.iloc</a:t>
            </a:r>
            <a:r>
              <a:rPr lang="en-SG"/>
              <a:t>[:,3]</a:t>
            </a:r>
            <a:endParaRPr lang="en-US"/>
          </a:p>
          <a:p>
            <a:endParaRPr lang="en-US"/>
          </a:p>
          <a:p>
            <a:r>
              <a:rPr lang="en-SG"/>
              <a:t>model = </a:t>
            </a:r>
            <a:r>
              <a:rPr lang="en-SG" err="1"/>
              <a:t>tree.DecisionTreeClassifier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=3).fit(X,Y)</a:t>
            </a:r>
            <a:endParaRPr lang="en-US"/>
          </a:p>
          <a:p>
            <a:r>
              <a:rPr lang="en-SG"/>
              <a:t>pred = </a:t>
            </a:r>
            <a:r>
              <a:rPr lang="en-SG" err="1"/>
              <a:t>model.predict</a:t>
            </a:r>
            <a:r>
              <a:rPr lang="en-SG"/>
              <a:t>(X)</a:t>
            </a:r>
            <a:endParaRPr lang="en-US"/>
          </a:p>
          <a:p>
            <a:r>
              <a:rPr lang="en-SG"/>
              <a:t>from </a:t>
            </a:r>
            <a:r>
              <a:rPr lang="en-SG" err="1"/>
              <a:t>sklearn.metrics</a:t>
            </a:r>
            <a:r>
              <a:rPr lang="en-SG"/>
              <a:t> import </a:t>
            </a:r>
            <a:r>
              <a:rPr lang="en-SG" err="1"/>
              <a:t>confusion_matrix</a:t>
            </a:r>
            <a:endParaRPr lang="en-US"/>
          </a:p>
          <a:p>
            <a:r>
              <a:rPr lang="en-SG"/>
              <a:t>cm = </a:t>
            </a:r>
            <a:r>
              <a:rPr lang="en-SG" err="1"/>
              <a:t>confusion_matrix</a:t>
            </a:r>
            <a:r>
              <a:rPr lang="en-SG"/>
              <a:t>(Y, pred)</a:t>
            </a:r>
            <a:endParaRPr lang="en-US"/>
          </a:p>
          <a:p>
            <a:r>
              <a:rPr lang="en-US"/>
              <a:t>cm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65606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3F44-C536-A532-C968-35835180C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4508309"/>
            <a:ext cx="8229600" cy="1143000"/>
          </a:xfrm>
        </p:spPr>
        <p:txBody>
          <a:bodyPr/>
          <a:lstStyle/>
          <a:p>
            <a:r>
              <a:rPr lang="en-SG" dirty="0"/>
              <a:t>German Credit</a:t>
            </a:r>
          </a:p>
        </p:txBody>
      </p:sp>
    </p:spTree>
    <p:extLst>
      <p:ext uri="{BB962C8B-B14F-4D97-AF65-F5344CB8AC3E}">
        <p14:creationId xmlns:p14="http://schemas.microsoft.com/office/powerpoint/2010/main" val="1732393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39250" y="822459"/>
            <a:ext cx="934434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/>
              <a:t>import pandas as pd</a:t>
            </a:r>
          </a:p>
          <a:p>
            <a:r>
              <a:rPr lang="en-SG" sz="1400" dirty="0" err="1"/>
              <a:t>df</a:t>
            </a:r>
            <a:r>
              <a:rPr lang="en-SG" sz="1400" dirty="0"/>
              <a:t> = </a:t>
            </a:r>
            <a:r>
              <a:rPr lang="en-SG" sz="1400" dirty="0" err="1"/>
              <a:t>pd.read_csv</a:t>
            </a:r>
            <a:r>
              <a:rPr lang="en-SG" sz="1400" dirty="0"/>
              <a:t>("german_credit.csv")</a:t>
            </a:r>
          </a:p>
          <a:p>
            <a:endParaRPr lang="en-SG" sz="1400" dirty="0"/>
          </a:p>
          <a:p>
            <a:r>
              <a:rPr lang="en-SG" sz="1400" dirty="0" err="1"/>
              <a:t>df.isnull</a:t>
            </a:r>
            <a:r>
              <a:rPr lang="en-SG" sz="1400" dirty="0"/>
              <a:t>().any()</a:t>
            </a:r>
          </a:p>
          <a:p>
            <a:endParaRPr lang="en-SG" sz="1400" dirty="0"/>
          </a:p>
          <a:p>
            <a:r>
              <a:rPr lang="en-SG" sz="1400" dirty="0"/>
              <a:t>Y = </a:t>
            </a:r>
            <a:r>
              <a:rPr lang="en-SG" sz="1400" dirty="0" err="1"/>
              <a:t>df.loc</a:t>
            </a:r>
            <a:r>
              <a:rPr lang="en-SG" sz="1400" dirty="0"/>
              <a:t>[:, ["Creditability"]]</a:t>
            </a:r>
          </a:p>
          <a:p>
            <a:r>
              <a:rPr lang="en-US" sz="1400" dirty="0">
                <a:solidFill>
                  <a:srgbClr val="FF0000"/>
                </a:solidFill>
              </a:rPr>
              <a:t>X = </a:t>
            </a:r>
            <a:r>
              <a:rPr lang="en-US" sz="1400" dirty="0" err="1">
                <a:solidFill>
                  <a:srgbClr val="FF0000"/>
                </a:solidFill>
              </a:rPr>
              <a:t>df.drop</a:t>
            </a:r>
            <a:r>
              <a:rPr lang="en-US" sz="1400" dirty="0">
                <a:solidFill>
                  <a:srgbClr val="FF0000"/>
                </a:solidFill>
              </a:rPr>
              <a:t>(columns = "</a:t>
            </a:r>
            <a:r>
              <a:rPr lang="en-SG" sz="1400" dirty="0"/>
              <a:t> Creditability </a:t>
            </a:r>
            <a:r>
              <a:rPr lang="en-US" sz="1400" dirty="0">
                <a:solidFill>
                  <a:srgbClr val="FF0000"/>
                </a:solidFill>
              </a:rPr>
              <a:t>")</a:t>
            </a:r>
          </a:p>
          <a:p>
            <a:endParaRPr lang="en-SG" sz="1400" dirty="0">
              <a:solidFill>
                <a:srgbClr val="FF0000"/>
              </a:solidFill>
            </a:endParaRPr>
          </a:p>
          <a:p>
            <a:r>
              <a:rPr lang="en-SG" sz="1400" dirty="0"/>
              <a:t>from </a:t>
            </a:r>
            <a:r>
              <a:rPr lang="en-SG" sz="1400" dirty="0" err="1"/>
              <a:t>sklearn.feature_selection</a:t>
            </a:r>
            <a:r>
              <a:rPr lang="en-SG" sz="1400" dirty="0"/>
              <a:t> import </a:t>
            </a:r>
            <a:r>
              <a:rPr lang="en-SG" sz="1400" dirty="0" err="1"/>
              <a:t>SelectKBest</a:t>
            </a:r>
            <a:r>
              <a:rPr lang="en-SG" sz="1400" dirty="0"/>
              <a:t>, </a:t>
            </a:r>
            <a:r>
              <a:rPr lang="en-SG" sz="1400" dirty="0" err="1"/>
              <a:t>f_regression</a:t>
            </a:r>
            <a:endParaRPr lang="en-SG" sz="1400" dirty="0"/>
          </a:p>
          <a:p>
            <a:r>
              <a:rPr lang="en-US" sz="1400" dirty="0"/>
              <a:t>f = </a:t>
            </a:r>
            <a:r>
              <a:rPr lang="en-US" sz="1400" dirty="0" err="1"/>
              <a:t>SelectKBest</a:t>
            </a:r>
            <a:r>
              <a:rPr lang="en-US" sz="1400" dirty="0"/>
              <a:t>(</a:t>
            </a:r>
            <a:r>
              <a:rPr lang="en-US" sz="1400" dirty="0" err="1"/>
              <a:t>score_func</a:t>
            </a:r>
            <a:r>
              <a:rPr lang="en-US" sz="1400" dirty="0"/>
              <a:t>=</a:t>
            </a:r>
            <a:r>
              <a:rPr lang="en-US" sz="1400" dirty="0" err="1"/>
              <a:t>f_regression</a:t>
            </a:r>
            <a:r>
              <a:rPr lang="en-US" sz="1400" dirty="0"/>
              <a:t>, k=10).fit(X,Y).</a:t>
            </a:r>
            <a:r>
              <a:rPr lang="en-US" sz="1400" dirty="0" err="1"/>
              <a:t>get_support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X.columns</a:t>
            </a:r>
            <a:r>
              <a:rPr lang="en-US" sz="1400" dirty="0"/>
              <a:t>[f]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endParaRPr lang="en-SG" sz="1400" dirty="0"/>
          </a:p>
          <a:p>
            <a:r>
              <a:rPr lang="en-SG" sz="1400" dirty="0"/>
              <a:t>#print(df.isnull().sum().sort_values())</a:t>
            </a:r>
          </a:p>
          <a:p>
            <a:endParaRPr lang="en-SG" sz="1400" dirty="0"/>
          </a:p>
          <a:p>
            <a:r>
              <a:rPr lang="en-US" sz="1400" dirty="0" err="1"/>
              <a:t>df</a:t>
            </a:r>
            <a:r>
              <a:rPr lang="en-US" sz="1400" dirty="0"/>
              <a:t> = </a:t>
            </a:r>
            <a:r>
              <a:rPr lang="en-US" sz="1400" dirty="0" err="1"/>
              <a:t>df.loc</a:t>
            </a:r>
            <a:r>
              <a:rPr lang="en-US" sz="1400" dirty="0"/>
              <a:t>[:, ["</a:t>
            </a:r>
            <a:r>
              <a:rPr lang="en-US" sz="1400" dirty="0" err="1"/>
              <a:t>Creditability",'Account</a:t>
            </a:r>
            <a:r>
              <a:rPr lang="en-US" sz="1400" dirty="0"/>
              <a:t> Balance', 'Duration of Credit </a:t>
            </a:r>
            <a:r>
              <a:rPr lang="en-US" sz="1400" dirty="0" err="1"/>
              <a:t>Mths</a:t>
            </a:r>
            <a:r>
              <a:rPr lang="en-US" sz="1400" dirty="0"/>
              <a:t>',</a:t>
            </a:r>
          </a:p>
          <a:p>
            <a:r>
              <a:rPr lang="en-US" sz="1400" dirty="0"/>
              <a:t>       'Payment Status of Previous Credit', 'Credit Amount',</a:t>
            </a:r>
          </a:p>
          <a:p>
            <a:r>
              <a:rPr lang="en-US" sz="1400" dirty="0"/>
              <a:t>       'Value of Savings and Stocks', 'Length of current employment',</a:t>
            </a:r>
          </a:p>
          <a:p>
            <a:r>
              <a:rPr lang="en-US" sz="1400" dirty="0"/>
              <a:t>       'Sex and Marital Status', 'Most valuable available asset', 'Age',</a:t>
            </a:r>
          </a:p>
          <a:p>
            <a:r>
              <a:rPr lang="en-US" sz="1400" dirty="0"/>
              <a:t>       'Concurrent Credits']]</a:t>
            </a:r>
          </a:p>
          <a:p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564117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8BB4-9A76-9F5B-4C17-862C44C4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517FA-99B2-56CE-8F93-93A25DC6E0B6}"/>
              </a:ext>
            </a:extLst>
          </p:cNvPr>
          <p:cNvSpPr txBox="1"/>
          <p:nvPr/>
        </p:nvSpPr>
        <p:spPr>
          <a:xfrm>
            <a:off x="376517" y="1613248"/>
            <a:ext cx="847164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df.describe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 err="1"/>
              <a:t>df.boxplot</a:t>
            </a:r>
            <a:r>
              <a:rPr lang="en-SG" dirty="0"/>
              <a:t>(</a:t>
            </a:r>
            <a:r>
              <a:rPr lang="en-SG" dirty="0" err="1"/>
              <a:t>figsize</a:t>
            </a:r>
            <a:r>
              <a:rPr lang="en-SG" dirty="0"/>
              <a:t>=(40,10))</a:t>
            </a:r>
          </a:p>
          <a:p>
            <a:r>
              <a:rPr lang="en-SG" dirty="0" err="1"/>
              <a:t>df.hist</a:t>
            </a:r>
            <a:r>
              <a:rPr lang="en-SG" dirty="0"/>
              <a:t>(</a:t>
            </a:r>
            <a:r>
              <a:rPr lang="en-SG" dirty="0" err="1"/>
              <a:t>figsize</a:t>
            </a:r>
            <a:r>
              <a:rPr lang="en-SG" dirty="0"/>
              <a:t>=(20,20))</a:t>
            </a:r>
          </a:p>
          <a:p>
            <a:endParaRPr lang="en-SG" dirty="0"/>
          </a:p>
          <a:p>
            <a:r>
              <a:rPr lang="en-SG" dirty="0"/>
              <a:t>import seaborn as </a:t>
            </a:r>
            <a:r>
              <a:rPr lang="en-SG" dirty="0" err="1"/>
              <a:t>sns</a:t>
            </a:r>
            <a:endParaRPr lang="en-SG" dirty="0"/>
          </a:p>
          <a:p>
            <a:r>
              <a:rPr lang="en-SG" dirty="0" err="1"/>
              <a:t>sns.heatmap</a:t>
            </a:r>
            <a:r>
              <a:rPr lang="en-SG" dirty="0"/>
              <a:t>(</a:t>
            </a:r>
            <a:r>
              <a:rPr lang="en-SG" dirty="0" err="1"/>
              <a:t>df.corr</a:t>
            </a:r>
            <a:r>
              <a:rPr lang="en-SG" dirty="0"/>
              <a:t>())</a:t>
            </a:r>
          </a:p>
          <a:p>
            <a:endParaRPr lang="en-SG" dirty="0"/>
          </a:p>
          <a:p>
            <a:r>
              <a:rPr lang="en-US" dirty="0" err="1"/>
              <a:t>sns.catplot</a:t>
            </a:r>
            <a:r>
              <a:rPr lang="en-US" dirty="0"/>
              <a:t>(data=</a:t>
            </a:r>
            <a:r>
              <a:rPr lang="en-US" dirty="0" err="1"/>
              <a:t>df,x</a:t>
            </a:r>
            <a:r>
              <a:rPr lang="en-US" dirty="0"/>
              <a:t>="</a:t>
            </a:r>
            <a:r>
              <a:rPr lang="en-US" dirty="0" err="1"/>
              <a:t>Creditability",y</a:t>
            </a:r>
            <a:r>
              <a:rPr lang="en-US" dirty="0"/>
              <a:t>="Account Balance", kind="bar")</a:t>
            </a:r>
          </a:p>
          <a:p>
            <a:r>
              <a:rPr lang="en-US" dirty="0" err="1"/>
              <a:t>sns.catplot</a:t>
            </a:r>
            <a:r>
              <a:rPr lang="en-US" dirty="0"/>
              <a:t>(data=</a:t>
            </a:r>
            <a:r>
              <a:rPr lang="en-US" dirty="0" err="1"/>
              <a:t>df,x</a:t>
            </a:r>
            <a:r>
              <a:rPr lang="en-US" dirty="0"/>
              <a:t>="</a:t>
            </a:r>
            <a:r>
              <a:rPr lang="en-US" dirty="0" err="1"/>
              <a:t>Creditability",y</a:t>
            </a:r>
            <a:r>
              <a:rPr lang="en-US" dirty="0"/>
              <a:t>="Account Balance", row="Sex and Marital Status", kind="bar") # need to do before create dummy</a:t>
            </a:r>
          </a:p>
          <a:p>
            <a:r>
              <a:rPr lang="en-US" dirty="0" err="1"/>
              <a:t>sns.catplot</a:t>
            </a:r>
            <a:r>
              <a:rPr lang="en-US" dirty="0"/>
              <a:t>(data=</a:t>
            </a:r>
            <a:r>
              <a:rPr lang="en-US" dirty="0" err="1"/>
              <a:t>df,x</a:t>
            </a:r>
            <a:r>
              <a:rPr lang="en-US" dirty="0"/>
              <a:t>="</a:t>
            </a:r>
            <a:r>
              <a:rPr lang="en-US" dirty="0" err="1"/>
              <a:t>Creditability",y</a:t>
            </a:r>
            <a:r>
              <a:rPr lang="en-US" dirty="0"/>
              <a:t>="Account Balance", hue="Sex and Marital Status", kind="</a:t>
            </a:r>
            <a:r>
              <a:rPr lang="en-US"/>
              <a:t>bar") # need to do before create dummy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72618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A6C1-BDEF-107C-B666-26085A9B9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Matplotlib.pyplot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1A568-A021-732D-4F2B-EF394818AC42}"/>
              </a:ext>
            </a:extLst>
          </p:cNvPr>
          <p:cNvSpPr txBox="1"/>
          <p:nvPr/>
        </p:nvSpPr>
        <p:spPr>
          <a:xfrm>
            <a:off x="457199" y="1889196"/>
            <a:ext cx="76446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plt.scatter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["Creditability"],</a:t>
            </a:r>
            <a:r>
              <a:rPr lang="en-SG" dirty="0" err="1"/>
              <a:t>df</a:t>
            </a:r>
            <a:r>
              <a:rPr lang="en-SG" dirty="0"/>
              <a:t>["Age"])</a:t>
            </a:r>
          </a:p>
          <a:p>
            <a:r>
              <a:rPr lang="en-SG" dirty="0" err="1"/>
              <a:t>plt.scatter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["Creditability"],</a:t>
            </a:r>
            <a:r>
              <a:rPr lang="en-SG" dirty="0" err="1"/>
              <a:t>df</a:t>
            </a:r>
            <a:r>
              <a:rPr lang="en-SG" dirty="0"/>
              <a:t>["Concurrent Credits"])</a:t>
            </a:r>
          </a:p>
          <a:p>
            <a:r>
              <a:rPr lang="en-SG" dirty="0" err="1"/>
              <a:t>plt.xlabel</a:t>
            </a:r>
            <a:r>
              <a:rPr lang="en-SG" dirty="0"/>
              <a:t>(“Creditability")</a:t>
            </a:r>
          </a:p>
          <a:p>
            <a:r>
              <a:rPr lang="en-SG" dirty="0" err="1"/>
              <a:t>plt.ylabel</a:t>
            </a:r>
            <a:r>
              <a:rPr lang="en-SG"/>
              <a:t>(“Factors")</a:t>
            </a:r>
            <a:endParaRPr lang="en-SG" dirty="0"/>
          </a:p>
          <a:p>
            <a:r>
              <a:rPr lang="en-SG" dirty="0" err="1"/>
              <a:t>plt.title</a:t>
            </a:r>
            <a:r>
              <a:rPr lang="en-SG" dirty="0"/>
              <a:t>("Creditability vs Factors")</a:t>
            </a:r>
          </a:p>
          <a:p>
            <a:r>
              <a:rPr lang="en-SG" dirty="0" err="1"/>
              <a:t>plt.legend</a:t>
            </a:r>
            <a:r>
              <a:rPr lang="en-SG" dirty="0"/>
              <a:t>(["Age",["Concurrent </a:t>
            </a:r>
            <a:r>
              <a:rPr lang="en-SG" dirty="0" err="1"/>
              <a:t>Cerdit</a:t>
            </a:r>
            <a:r>
              <a:rPr lang="en-SG" dirty="0"/>
              <a:t>"]])</a:t>
            </a:r>
          </a:p>
        </p:txBody>
      </p:sp>
    </p:spTree>
    <p:extLst>
      <p:ext uri="{BB962C8B-B14F-4D97-AF65-F5344CB8AC3E}">
        <p14:creationId xmlns:p14="http://schemas.microsoft.com/office/powerpoint/2010/main" val="24207253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D48B-6964-A252-9C07-F5D3E728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22" y="212758"/>
            <a:ext cx="8229600" cy="1143000"/>
          </a:xfrm>
        </p:spPr>
        <p:txBody>
          <a:bodyPr/>
          <a:lstStyle/>
          <a:p>
            <a:r>
              <a:rPr lang="en-SG" dirty="0"/>
              <a:t>Dummy Variables for Categorical 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4BB26-7DC6-349C-E6F9-AB8FB7646CAB}"/>
              </a:ext>
            </a:extLst>
          </p:cNvPr>
          <p:cNvSpPr txBox="1"/>
          <p:nvPr/>
        </p:nvSpPr>
        <p:spPr>
          <a:xfrm>
            <a:off x="457199" y="1521966"/>
            <a:ext cx="805947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df</a:t>
            </a:r>
            <a:r>
              <a:rPr lang="en-SG" dirty="0"/>
              <a:t>["Sex and Marital Status"].</a:t>
            </a:r>
            <a:r>
              <a:rPr lang="en-SG" dirty="0" err="1"/>
              <a:t>value_counts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/>
              <a:t>dummy = </a:t>
            </a:r>
            <a:r>
              <a:rPr lang="en-SG" dirty="0" err="1"/>
              <a:t>pd.get_dummies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["Sex and Marital Status"])</a:t>
            </a:r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df.merge</a:t>
            </a:r>
            <a:r>
              <a:rPr lang="en-US" dirty="0"/>
              <a:t>(dummy, </a:t>
            </a:r>
            <a:r>
              <a:rPr lang="en-US" dirty="0" err="1"/>
              <a:t>left_index</a:t>
            </a:r>
            <a:r>
              <a:rPr lang="en-US" dirty="0"/>
              <a:t>=True, </a:t>
            </a:r>
            <a:r>
              <a:rPr lang="en-US" dirty="0" err="1"/>
              <a:t>right_index</a:t>
            </a:r>
            <a:r>
              <a:rPr lang="en-US" dirty="0"/>
              <a:t>=True)</a:t>
            </a:r>
            <a:endParaRPr lang="en-SG" dirty="0"/>
          </a:p>
          <a:p>
            <a:r>
              <a:rPr lang="en-US" dirty="0" err="1"/>
              <a:t>df.drop</a:t>
            </a:r>
            <a:r>
              <a:rPr lang="en-US" dirty="0"/>
              <a:t>(columns="Sex and Marital Status")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860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CC28-438C-A06D-57F2-48E0BA647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Remove Outlier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87CC13-201B-9E22-11C2-84447E331E03}"/>
              </a:ext>
            </a:extLst>
          </p:cNvPr>
          <p:cNvSpPr txBox="1"/>
          <p:nvPr/>
        </p:nvSpPr>
        <p:spPr>
          <a:xfrm>
            <a:off x="457200" y="2008471"/>
            <a:ext cx="80382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#remove outlier</a:t>
            </a:r>
          </a:p>
          <a:p>
            <a:r>
              <a:rPr lang="en-SG" dirty="0" err="1"/>
              <a:t>df.boxplot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scipy</a:t>
            </a:r>
            <a:r>
              <a:rPr lang="en-SG" dirty="0"/>
              <a:t> import stats</a:t>
            </a:r>
          </a:p>
          <a:p>
            <a:r>
              <a:rPr lang="en-SG" dirty="0"/>
              <a:t>z = abs(</a:t>
            </a:r>
            <a:r>
              <a:rPr lang="en-SG" dirty="0" err="1"/>
              <a:t>stats.zscore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)) #zscore conversion need float</a:t>
            </a:r>
          </a:p>
          <a:p>
            <a:r>
              <a:rPr lang="en-SG" dirty="0" err="1"/>
              <a:t>df</a:t>
            </a:r>
            <a:r>
              <a:rPr lang="en-SG" dirty="0"/>
              <a:t> = </a:t>
            </a:r>
            <a:r>
              <a:rPr lang="en-SG" dirty="0" err="1"/>
              <a:t>df</a:t>
            </a:r>
            <a:r>
              <a:rPr lang="en-SG" dirty="0"/>
              <a:t>[(z&lt;5).all(axis=1)]</a:t>
            </a:r>
          </a:p>
        </p:txBody>
      </p:sp>
    </p:spTree>
    <p:extLst>
      <p:ext uri="{BB962C8B-B14F-4D97-AF65-F5344CB8AC3E}">
        <p14:creationId xmlns:p14="http://schemas.microsoft.com/office/powerpoint/2010/main" val="4290105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7D48B-6964-A252-9C07-F5D3E728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22" y="212758"/>
            <a:ext cx="8229600" cy="1143000"/>
          </a:xfrm>
        </p:spPr>
        <p:txBody>
          <a:bodyPr/>
          <a:lstStyle/>
          <a:p>
            <a:r>
              <a:rPr lang="en-SG" dirty="0"/>
              <a:t>Normalization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A42C0-B553-C2BA-0EB6-3B87F1B65D76}"/>
              </a:ext>
            </a:extLst>
          </p:cNvPr>
          <p:cNvSpPr txBox="1"/>
          <p:nvPr/>
        </p:nvSpPr>
        <p:spPr>
          <a:xfrm>
            <a:off x="191386" y="1877775"/>
            <a:ext cx="86655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#normalization</a:t>
            </a:r>
          </a:p>
          <a:p>
            <a:r>
              <a:rPr lang="en-SG" dirty="0"/>
              <a:t>from </a:t>
            </a:r>
            <a:r>
              <a:rPr lang="en-SG" dirty="0" err="1"/>
              <a:t>scipy</a:t>
            </a:r>
            <a:r>
              <a:rPr lang="en-SG" dirty="0"/>
              <a:t> import stats</a:t>
            </a:r>
          </a:p>
          <a:p>
            <a:r>
              <a:rPr lang="en-SG" dirty="0"/>
              <a:t>import </a:t>
            </a:r>
            <a:r>
              <a:rPr lang="en-SG" dirty="0" err="1"/>
              <a:t>numpy</a:t>
            </a:r>
            <a:r>
              <a:rPr lang="en-SG" dirty="0"/>
              <a:t> as np </a:t>
            </a:r>
          </a:p>
          <a:p>
            <a:endParaRPr lang="en-SG" dirty="0"/>
          </a:p>
          <a:p>
            <a:r>
              <a:rPr lang="en-SG" dirty="0" err="1"/>
              <a:t>df</a:t>
            </a:r>
            <a:r>
              <a:rPr lang="en-SG" dirty="0"/>
              <a:t>["Credit Amount"] = </a:t>
            </a:r>
            <a:r>
              <a:rPr lang="en-SG" dirty="0" err="1"/>
              <a:t>stats.zscore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["Credit Amount"].</a:t>
            </a:r>
            <a:r>
              <a:rPr lang="en-SG" dirty="0" err="1"/>
              <a:t>astype</a:t>
            </a:r>
            <a:r>
              <a:rPr lang="en-SG" dirty="0"/>
              <a:t>(</a:t>
            </a:r>
            <a:r>
              <a:rPr lang="en-SG" dirty="0" err="1"/>
              <a:t>np.float</a:t>
            </a:r>
            <a:r>
              <a:rPr lang="en-SG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727858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8113-6B32-76DE-EF6F-E585A6770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Check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E260E-BCEE-C56E-B170-8993A8999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65" y="1889197"/>
            <a:ext cx="8478371" cy="35837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800" dirty="0" err="1"/>
              <a:t>Y.value_counts</a:t>
            </a:r>
            <a:r>
              <a:rPr lang="en-SG" sz="1800" dirty="0"/>
              <a:t>()</a:t>
            </a:r>
          </a:p>
          <a:p>
            <a:pPr marL="0" indent="0">
              <a:buNone/>
            </a:pPr>
            <a:endParaRPr lang="en-SG" sz="1800" dirty="0"/>
          </a:p>
          <a:p>
            <a:pPr marL="0" indent="0">
              <a:buNone/>
            </a:pPr>
            <a:r>
              <a:rPr lang="en-SG" sz="1800" dirty="0"/>
              <a:t>X = </a:t>
            </a:r>
            <a:r>
              <a:rPr lang="en-SG" sz="1800" dirty="0" err="1"/>
              <a:t>df.drop</a:t>
            </a:r>
            <a:r>
              <a:rPr lang="en-SG" sz="1800" dirty="0"/>
              <a:t>(columns=["Creditability"])</a:t>
            </a:r>
          </a:p>
          <a:p>
            <a:pPr marL="0" indent="0">
              <a:buNone/>
            </a:pPr>
            <a:r>
              <a:rPr lang="en-SG" sz="1800" dirty="0"/>
              <a:t>Y = </a:t>
            </a:r>
            <a:r>
              <a:rPr lang="en-SG" sz="1800" dirty="0" err="1"/>
              <a:t>df</a:t>
            </a:r>
            <a:r>
              <a:rPr lang="en-SG" sz="1800" dirty="0"/>
              <a:t>["Creditability"]</a:t>
            </a:r>
          </a:p>
          <a:p>
            <a:pPr marL="0" indent="0">
              <a:buNone/>
            </a:pPr>
            <a:r>
              <a:rPr lang="en-US" sz="1800" dirty="0"/>
              <a:t>from </a:t>
            </a:r>
            <a:r>
              <a:rPr lang="en-US" sz="1800" dirty="0" err="1"/>
              <a:t>sklearn.model_selection</a:t>
            </a:r>
            <a:r>
              <a:rPr lang="en-US" sz="1800" dirty="0"/>
              <a:t> import </a:t>
            </a:r>
            <a:r>
              <a:rPr lang="en-US" sz="1800" dirty="0" err="1"/>
              <a:t>train_test_split</a:t>
            </a:r>
            <a:br>
              <a:rPr lang="en-US" sz="1800" dirty="0"/>
            </a:br>
            <a:r>
              <a:rPr lang="fr-FR" sz="1800" dirty="0" err="1"/>
              <a:t>X_train</a:t>
            </a:r>
            <a:r>
              <a:rPr lang="fr-FR" sz="1800" dirty="0"/>
              <a:t>, </a:t>
            </a:r>
            <a:r>
              <a:rPr lang="fr-FR" sz="1800" dirty="0" err="1"/>
              <a:t>X_test</a:t>
            </a:r>
            <a:r>
              <a:rPr lang="fr-FR" sz="1800" dirty="0"/>
              <a:t>, </a:t>
            </a:r>
            <a:r>
              <a:rPr lang="fr-FR" sz="1800" dirty="0" err="1"/>
              <a:t>Y_train</a:t>
            </a:r>
            <a:r>
              <a:rPr lang="fr-FR" sz="1800" dirty="0"/>
              <a:t>, </a:t>
            </a:r>
            <a:r>
              <a:rPr lang="fr-FR" sz="1800" dirty="0" err="1"/>
              <a:t>Y_test</a:t>
            </a:r>
            <a:r>
              <a:rPr lang="fr-FR" sz="1800" dirty="0"/>
              <a:t> = </a:t>
            </a:r>
            <a:r>
              <a:rPr lang="fr-FR" sz="1800" dirty="0" err="1"/>
              <a:t>train_test_split</a:t>
            </a:r>
            <a:r>
              <a:rPr lang="fr-FR" sz="1800" dirty="0"/>
              <a:t>(X,Y)</a:t>
            </a:r>
          </a:p>
          <a:p>
            <a:pPr marL="0" indent="0">
              <a:buNone/>
            </a:pPr>
            <a:r>
              <a:rPr lang="en-SG" sz="1800" dirty="0" err="1"/>
              <a:t>Y_train.value_counts</a:t>
            </a:r>
            <a:r>
              <a:rPr lang="en-SG" sz="1800" dirty="0"/>
              <a:t>()</a:t>
            </a:r>
            <a:endParaRPr lang="fr-FR" sz="1800" dirty="0"/>
          </a:p>
          <a:p>
            <a:pPr marL="0" indent="0">
              <a:buNone/>
            </a:pPr>
            <a:r>
              <a:rPr lang="en-US" sz="1800" dirty="0"/>
              <a:t>from </a:t>
            </a:r>
            <a:r>
              <a:rPr lang="en-US" sz="1800" dirty="0" err="1"/>
              <a:t>imblearn.over_sampling</a:t>
            </a:r>
            <a:r>
              <a:rPr lang="en-US" sz="1800" dirty="0"/>
              <a:t> import SMOTE</a:t>
            </a:r>
            <a:endParaRPr lang="fr-FR" sz="1800" dirty="0"/>
          </a:p>
          <a:p>
            <a:pPr marL="0" indent="0">
              <a:buNone/>
            </a:pPr>
            <a:r>
              <a:rPr lang="fr-FR" sz="1800" dirty="0" err="1"/>
              <a:t>X_train</a:t>
            </a:r>
            <a:r>
              <a:rPr lang="fr-FR" sz="1800" dirty="0"/>
              <a:t>, </a:t>
            </a:r>
            <a:r>
              <a:rPr lang="fr-FR" sz="1800" dirty="0" err="1"/>
              <a:t>Y_train</a:t>
            </a:r>
            <a:r>
              <a:rPr lang="fr-FR" sz="1800" dirty="0"/>
              <a:t> = SMOTE().</a:t>
            </a:r>
            <a:r>
              <a:rPr lang="fr-FR" sz="1800" dirty="0" err="1"/>
              <a:t>fit_resample</a:t>
            </a:r>
            <a:r>
              <a:rPr lang="fr-FR" sz="1800" dirty="0"/>
              <a:t>(</a:t>
            </a:r>
            <a:r>
              <a:rPr lang="fr-FR" sz="1800" dirty="0" err="1"/>
              <a:t>X_train</a:t>
            </a:r>
            <a:r>
              <a:rPr lang="fr-FR" sz="1800" dirty="0"/>
              <a:t>, </a:t>
            </a:r>
            <a:r>
              <a:rPr lang="fr-FR" sz="1800" dirty="0" err="1"/>
              <a:t>Y_train</a:t>
            </a:r>
            <a:r>
              <a:rPr lang="fr-FR" sz="1800" dirty="0"/>
              <a:t>)</a:t>
            </a:r>
            <a:endParaRPr lang="en-SG" sz="1800" dirty="0"/>
          </a:p>
          <a:p>
            <a:pPr marL="0" indent="0">
              <a:buNone/>
            </a:pP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68234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555EC-F27B-469A-A0DF-B261EAAA4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403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What is Decision Tree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E158E-C3BD-431D-B491-925F895B5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7037"/>
            <a:ext cx="8229600" cy="4418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A decision tree is a decision support tool that uses a tree-like model of decisions and their possible consequences, including chance event outcomes, resource costs, and utility.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E75C4-61DD-4CA5-85B0-47558B3A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606" y="2744931"/>
            <a:ext cx="5996011" cy="33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1441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33751B-300D-48C7-8C77-E7890C5940D7}"/>
              </a:ext>
            </a:extLst>
          </p:cNvPr>
          <p:cNvSpPr txBox="1"/>
          <p:nvPr/>
        </p:nvSpPr>
        <p:spPr>
          <a:xfrm>
            <a:off x="285846" y="356346"/>
            <a:ext cx="74462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sklearn.metrics</a:t>
            </a:r>
            <a:r>
              <a:rPr lang="en-SG" dirty="0"/>
              <a:t> import </a:t>
            </a:r>
            <a:r>
              <a:rPr lang="en-SG" dirty="0" err="1"/>
              <a:t>confusion_matrix</a:t>
            </a:r>
            <a:endParaRPr lang="en-SG" dirty="0"/>
          </a:p>
          <a:p>
            <a:endParaRPr lang="en-SG" dirty="0"/>
          </a:p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linear_model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linear_model.LogisticRegression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17C423-052A-F88A-1B78-22DAF0E6A4A6}"/>
              </a:ext>
            </a:extLst>
          </p:cNvPr>
          <p:cNvSpPr txBox="1"/>
          <p:nvPr/>
        </p:nvSpPr>
        <p:spPr>
          <a:xfrm>
            <a:off x="285846" y="3297482"/>
            <a:ext cx="811856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r>
              <a:rPr lang="en-SG" dirty="0"/>
              <a:t>model = </a:t>
            </a:r>
            <a:r>
              <a:rPr lang="en-SG" dirty="0" err="1"/>
              <a:t>tree.DecisionTreeClassifier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1AEB0A3-5827-4D44-9CB8-0876DC2C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4050514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3CBB95-2111-E66A-811B-55CEDCF655AC}"/>
              </a:ext>
            </a:extLst>
          </p:cNvPr>
          <p:cNvSpPr txBox="1"/>
          <p:nvPr/>
        </p:nvSpPr>
        <p:spPr>
          <a:xfrm>
            <a:off x="255494" y="150870"/>
            <a:ext cx="83775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ensemble.RandomForestClassifier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DB0C1-1789-9100-053B-42DA8D6210D1}"/>
              </a:ext>
            </a:extLst>
          </p:cNvPr>
          <p:cNvSpPr txBox="1"/>
          <p:nvPr/>
        </p:nvSpPr>
        <p:spPr>
          <a:xfrm>
            <a:off x="349623" y="2060353"/>
            <a:ext cx="76648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ensemble.GradientBoostingClassifier</a:t>
            </a:r>
            <a:r>
              <a:rPr lang="en-SG" dirty="0"/>
              <a:t>()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6683-252D-56CB-2E0D-13C8407D521A}"/>
              </a:ext>
            </a:extLst>
          </p:cNvPr>
          <p:cNvSpPr txBox="1"/>
          <p:nvPr/>
        </p:nvSpPr>
        <p:spPr>
          <a:xfrm>
            <a:off x="349623" y="3995654"/>
            <a:ext cx="790014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neural_network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neural_network.MLPClassifier</a:t>
            </a:r>
            <a:r>
              <a:rPr lang="en-SG" dirty="0"/>
              <a:t>(</a:t>
            </a:r>
            <a:r>
              <a:rPr lang="en-SG" dirty="0" err="1"/>
              <a:t>max_iter</a:t>
            </a:r>
            <a:r>
              <a:rPr lang="en-SG" dirty="0"/>
              <a:t>=500)</a:t>
            </a:r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X_train,Y_train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cm = </a:t>
            </a:r>
            <a:r>
              <a:rPr lang="en-SG" dirty="0" err="1"/>
              <a:t>confusion_matrix</a:t>
            </a:r>
            <a:r>
              <a:rPr lang="en-SG" dirty="0"/>
              <a:t>(</a:t>
            </a:r>
            <a:r>
              <a:rPr lang="en-SG" dirty="0" err="1"/>
              <a:t>Y_test,pred</a:t>
            </a:r>
            <a:r>
              <a:rPr lang="en-SG" dirty="0"/>
              <a:t>)</a:t>
            </a:r>
          </a:p>
          <a:p>
            <a:r>
              <a:rPr lang="en-SG" dirty="0"/>
              <a:t>print("accuracy", (cm[0,0]+cm[1,1])/(sum(sum(cm))))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F5AAA3-34C4-196E-0E98-0D4C02F9F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 dirty="0"/>
              <a:t>Classifier</a:t>
            </a:r>
          </a:p>
        </p:txBody>
      </p:sp>
    </p:spTree>
    <p:extLst>
      <p:ext uri="{BB962C8B-B14F-4D97-AF65-F5344CB8AC3E}">
        <p14:creationId xmlns:p14="http://schemas.microsoft.com/office/powerpoint/2010/main" val="2520412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C641-EDB2-4953-86C6-E6A2D89B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85" y="331812"/>
            <a:ext cx="8229600" cy="1143000"/>
          </a:xfrm>
        </p:spPr>
        <p:txBody>
          <a:bodyPr/>
          <a:lstStyle/>
          <a:p>
            <a:r>
              <a:rPr lang="en-SG" dirty="0"/>
              <a:t>Use Grid (max depth) – For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3DAB-6980-45C7-8C65-B96A703BD056}"/>
              </a:ext>
            </a:extLst>
          </p:cNvPr>
          <p:cNvSpPr txBox="1"/>
          <p:nvPr/>
        </p:nvSpPr>
        <p:spPr>
          <a:xfrm>
            <a:off x="221101" y="1651911"/>
            <a:ext cx="850797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>
                <a:ea typeface="+mn-lt"/>
                <a:cs typeface="+mn-lt"/>
              </a:rPr>
              <a:t>from </a:t>
            </a:r>
            <a:r>
              <a:rPr lang="en-SG" sz="1600" dirty="0" err="1">
                <a:ea typeface="+mn-lt"/>
                <a:cs typeface="+mn-lt"/>
              </a:rPr>
              <a:t>sklearn.model_selection</a:t>
            </a:r>
            <a:r>
              <a:rPr lang="en-SG" sz="1600" dirty="0">
                <a:ea typeface="+mn-lt"/>
                <a:cs typeface="+mn-lt"/>
              </a:rPr>
              <a:t> import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endParaRPr lang="en-SG" sz="1600" dirty="0">
              <a:ea typeface="+mn-lt"/>
              <a:cs typeface="+mn-lt"/>
            </a:endParaRPr>
          </a:p>
          <a:p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model = </a:t>
            </a:r>
            <a:r>
              <a:rPr lang="en-SG" sz="1600" dirty="0" err="1">
                <a:ea typeface="+mn-lt"/>
                <a:cs typeface="+mn-lt"/>
              </a:rPr>
              <a:t>tree.DecisionTreeClassifier</a:t>
            </a:r>
            <a:r>
              <a:rPr lang="en-SG" sz="1600" dirty="0">
                <a:ea typeface="+mn-lt"/>
                <a:cs typeface="+mn-lt"/>
              </a:rPr>
              <a:t>()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r>
              <a:rPr lang="en-SG" sz="1600" dirty="0">
                <a:ea typeface="+mn-lt"/>
                <a:cs typeface="+mn-lt"/>
              </a:rPr>
              <a:t>(estimator = model, </a:t>
            </a:r>
            <a:r>
              <a:rPr lang="en-SG" sz="1600" dirty="0" err="1">
                <a:ea typeface="+mn-lt"/>
                <a:cs typeface="+mn-lt"/>
              </a:rPr>
              <a:t>param_grid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dirty="0" err="1">
                <a:ea typeface="+mn-lt"/>
                <a:cs typeface="+mn-lt"/>
              </a:rPr>
              <a:t>dict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max_depth</a:t>
            </a:r>
            <a:r>
              <a:rPr lang="en-SG" sz="1600" dirty="0">
                <a:ea typeface="+mn-lt"/>
                <a:cs typeface="+mn-lt"/>
              </a:rPr>
              <a:t> = [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for 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in range(1, 20)]),cv=10)</a:t>
            </a: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grid.fit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X_train</a:t>
            </a:r>
            <a:r>
              <a:rPr lang="en-SG" sz="1600" dirty="0">
                <a:ea typeface="+mn-lt"/>
                <a:cs typeface="+mn-lt"/>
              </a:rPr>
              <a:t>, </a:t>
            </a:r>
            <a:r>
              <a:rPr lang="en-SG" sz="1600" dirty="0" err="1">
                <a:ea typeface="+mn-lt"/>
                <a:cs typeface="+mn-lt"/>
              </a:rPr>
              <a:t>Y_train</a:t>
            </a:r>
            <a:r>
              <a:rPr lang="en-SG" sz="1600" dirty="0">
                <a:ea typeface="+mn-lt"/>
                <a:cs typeface="+mn-lt"/>
              </a:rPr>
              <a:t>)</a:t>
            </a:r>
          </a:p>
          <a:p>
            <a:r>
              <a:rPr lang="en-SG" sz="1600" dirty="0" err="1">
                <a:ea typeface="+mn-lt"/>
                <a:cs typeface="+mn-lt"/>
              </a:rPr>
              <a:t>grid.best_params</a:t>
            </a:r>
            <a:r>
              <a:rPr lang="en-SG" sz="1600" dirty="0">
                <a:ea typeface="+mn-lt"/>
                <a:cs typeface="+mn-lt"/>
              </a:rPr>
              <a:t>_</a:t>
            </a:r>
          </a:p>
          <a:p>
            <a:r>
              <a:rPr lang="en-SG" sz="1600" dirty="0" err="1">
                <a:ea typeface="+mn-lt"/>
                <a:cs typeface="+mn-lt"/>
              </a:rPr>
              <a:t>grid.best_score</a:t>
            </a:r>
            <a:r>
              <a:rPr lang="en-SG" sz="1600" dirty="0">
                <a:ea typeface="+mn-lt"/>
                <a:cs typeface="+mn-lt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4482337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load the model from disk and predict from existing to validate the load</a:t>
            </a:r>
          </a:p>
          <a:p>
            <a:r>
              <a:rPr lang="en-SG" dirty="0"/>
              <a:t>model = </a:t>
            </a:r>
            <a:r>
              <a:rPr lang="en-SG" dirty="0" err="1"/>
              <a:t>joblib.load</a:t>
            </a:r>
            <a:r>
              <a:rPr lang="en-SG" dirty="0"/>
              <a:t>('</a:t>
            </a:r>
            <a:r>
              <a:rPr lang="en-US" dirty="0"/>
              <a:t>model name</a:t>
            </a:r>
            <a:r>
              <a:rPr lang="en-SG" dirty="0"/>
              <a:t>’)</a:t>
            </a:r>
          </a:p>
          <a:p>
            <a:r>
              <a:rPr lang="en-US" dirty="0"/>
              <a:t>Print(</a:t>
            </a:r>
            <a:r>
              <a:rPr lang="en-US" dirty="0" err="1"/>
              <a:t>model.predict</a:t>
            </a:r>
            <a:r>
              <a:rPr lang="en-US" dirty="0"/>
              <a:t>([[data]]))</a:t>
            </a:r>
            <a:endParaRPr lang="en-SG" dirty="0"/>
          </a:p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save the model to disk</a:t>
            </a:r>
          </a:p>
          <a:p>
            <a:r>
              <a:rPr lang="en-US" dirty="0"/>
              <a:t>Import </a:t>
            </a:r>
            <a:r>
              <a:rPr lang="en-US" dirty="0" err="1"/>
              <a:t>joblib</a:t>
            </a:r>
            <a:endParaRPr lang="en-US" dirty="0"/>
          </a:p>
          <a:p>
            <a:r>
              <a:rPr lang="en-US" dirty="0" err="1"/>
              <a:t>joblib.dump</a:t>
            </a:r>
            <a:r>
              <a:rPr lang="en-US" dirty="0"/>
              <a:t>(model, </a:t>
            </a:r>
            <a:r>
              <a:rPr lang="en-SG" dirty="0"/>
              <a:t>'</a:t>
            </a:r>
            <a:r>
              <a:rPr lang="en-US" dirty="0"/>
              <a:t>model name</a:t>
            </a:r>
            <a:r>
              <a:rPr lang="en-SG" dirty="0"/>
              <a:t>'</a:t>
            </a:r>
            <a:r>
              <a:rPr lang="en-US" dirty="0"/>
              <a:t>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017370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76CF-F1CE-0328-4E57-81C4234C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549" y="3806562"/>
            <a:ext cx="8229600" cy="1143000"/>
          </a:xfrm>
        </p:spPr>
        <p:txBody>
          <a:bodyPr/>
          <a:lstStyle/>
          <a:p>
            <a:r>
              <a:rPr lang="en-SG" dirty="0"/>
              <a:t>Sharpe Ratio</a:t>
            </a:r>
          </a:p>
        </p:txBody>
      </p:sp>
    </p:spTree>
    <p:extLst>
      <p:ext uri="{BB962C8B-B14F-4D97-AF65-F5344CB8AC3E}">
        <p14:creationId xmlns:p14="http://schemas.microsoft.com/office/powerpoint/2010/main" val="4182139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806" y="369794"/>
            <a:ext cx="2758681" cy="879218"/>
          </a:xfrm>
        </p:spPr>
        <p:txBody>
          <a:bodyPr/>
          <a:lstStyle/>
          <a:p>
            <a:r>
              <a:rPr lang="en-SG" dirty="0"/>
              <a:t>Sharpe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285750" y="809403"/>
            <a:ext cx="85725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import pandas as pd</a:t>
            </a:r>
          </a:p>
          <a:p>
            <a:r>
              <a:rPr lang="en-SG" dirty="0"/>
              <a:t>df = </a:t>
            </a:r>
            <a:r>
              <a:rPr lang="en-SG" dirty="0" err="1"/>
              <a:t>pd.read_csv</a:t>
            </a:r>
            <a:r>
              <a:rPr lang="en-SG" dirty="0"/>
              <a:t>("Sharpe.csv")</a:t>
            </a:r>
          </a:p>
          <a:p>
            <a:endParaRPr lang="en-SG" dirty="0"/>
          </a:p>
          <a:p>
            <a:r>
              <a:rPr lang="en-SG" dirty="0" err="1"/>
              <a:t>df.isnull</a:t>
            </a:r>
            <a:r>
              <a:rPr lang="en-SG" dirty="0"/>
              <a:t>().any()</a:t>
            </a:r>
          </a:p>
          <a:p>
            <a:r>
              <a:rPr lang="en-SG" dirty="0"/>
              <a:t>df=</a:t>
            </a:r>
            <a:r>
              <a:rPr lang="en-SG" dirty="0" err="1"/>
              <a:t>df.dropna</a:t>
            </a:r>
            <a:r>
              <a:rPr lang="en-SG" dirty="0"/>
              <a:t>()</a:t>
            </a:r>
          </a:p>
          <a:p>
            <a:endParaRPr lang="en-SG" dirty="0"/>
          </a:p>
          <a:p>
            <a:r>
              <a:rPr lang="en-SG" dirty="0"/>
              <a:t>#feature selection, take all</a:t>
            </a:r>
          </a:p>
          <a:p>
            <a:r>
              <a:rPr lang="en-SG" dirty="0" err="1"/>
              <a:t>df.columns</a:t>
            </a:r>
            <a:endParaRPr lang="en-SG" dirty="0"/>
          </a:p>
          <a:p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df.loc</a:t>
            </a:r>
            <a:r>
              <a:rPr lang="en-US" dirty="0"/>
              <a:t>[:, [' 5-Year Sharpe Ratio ', 'Dividend Yield (Forward)',</a:t>
            </a:r>
          </a:p>
          <a:p>
            <a:r>
              <a:rPr lang="en-US" dirty="0"/>
              <a:t>       ' Market Cap (millions) ', ' PE Ratio (Forward) ', ' Beta (5Y) ']]</a:t>
            </a:r>
            <a:endParaRPr lang="en-SG" dirty="0"/>
          </a:p>
          <a:p>
            <a:endParaRPr lang="en-SG" dirty="0"/>
          </a:p>
          <a:p>
            <a:r>
              <a:rPr lang="en-SG" dirty="0" err="1"/>
              <a:t>df.describe</a:t>
            </a:r>
            <a:r>
              <a:rPr lang="en-SG" dirty="0"/>
              <a:t>()</a:t>
            </a:r>
          </a:p>
          <a:p>
            <a:r>
              <a:rPr lang="en-SG" dirty="0" err="1"/>
              <a:t>df.boxplot</a:t>
            </a:r>
            <a:r>
              <a:rPr lang="en-SG" dirty="0"/>
              <a:t>(</a:t>
            </a:r>
            <a:r>
              <a:rPr lang="en-SG" dirty="0" err="1"/>
              <a:t>figsize</a:t>
            </a:r>
            <a:r>
              <a:rPr lang="en-SG" dirty="0"/>
              <a:t>=(20,10))</a:t>
            </a:r>
          </a:p>
          <a:p>
            <a:r>
              <a:rPr lang="en-SG" dirty="0" err="1"/>
              <a:t>df.hist</a:t>
            </a:r>
            <a:r>
              <a:rPr lang="en-SG" dirty="0"/>
              <a:t>(</a:t>
            </a:r>
            <a:r>
              <a:rPr lang="en-SG" dirty="0" err="1"/>
              <a:t>figsize</a:t>
            </a:r>
            <a:r>
              <a:rPr lang="en-SG" dirty="0"/>
              <a:t>=(20,20))</a:t>
            </a:r>
          </a:p>
          <a:p>
            <a:r>
              <a:rPr lang="en-SG" dirty="0"/>
              <a:t>import seaborn as </a:t>
            </a:r>
            <a:r>
              <a:rPr lang="en-SG" dirty="0" err="1"/>
              <a:t>sns</a:t>
            </a:r>
            <a:endParaRPr lang="en-SG" dirty="0"/>
          </a:p>
          <a:p>
            <a:r>
              <a:rPr lang="en-SG" dirty="0" err="1"/>
              <a:t>sns.heatmap</a:t>
            </a:r>
            <a:r>
              <a:rPr lang="en-SG" dirty="0"/>
              <a:t>(</a:t>
            </a:r>
            <a:r>
              <a:rPr lang="en-SG" dirty="0" err="1"/>
              <a:t>df.corr</a:t>
            </a:r>
            <a:r>
              <a:rPr lang="en-SG" dirty="0"/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4825098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CC3F-189D-F4D1-AF7B-AD8746EB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err="1"/>
              <a:t>matplotlib.pyplot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37247-0A93-764E-DCC6-4AF82D7FD1D1}"/>
              </a:ext>
            </a:extLst>
          </p:cNvPr>
          <p:cNvSpPr txBox="1"/>
          <p:nvPr/>
        </p:nvSpPr>
        <p:spPr>
          <a:xfrm>
            <a:off x="457200" y="1780659"/>
            <a:ext cx="81153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 err="1"/>
              <a:t>plt.scatter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 PE Ratio (Forward) "],</a:t>
            </a:r>
            <a:r>
              <a:rPr lang="en-SG" dirty="0" err="1"/>
              <a:t>df</a:t>
            </a:r>
            <a:r>
              <a:rPr lang="en-SG" dirty="0"/>
              <a:t>[" Beta (5Y) "])</a:t>
            </a:r>
          </a:p>
          <a:p>
            <a:r>
              <a:rPr lang="en-SG" dirty="0" err="1"/>
              <a:t>plt.scatter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 PE Ratio (Forward) "],</a:t>
            </a:r>
            <a:r>
              <a:rPr lang="en-SG" dirty="0" err="1"/>
              <a:t>df</a:t>
            </a:r>
            <a:r>
              <a:rPr lang="en-SG" dirty="0"/>
              <a:t>["Dividend Yield (Forward)"])</a:t>
            </a:r>
          </a:p>
          <a:p>
            <a:r>
              <a:rPr lang="en-SG" dirty="0" err="1"/>
              <a:t>plt.xlabel</a:t>
            </a:r>
            <a:r>
              <a:rPr lang="en-SG" dirty="0"/>
              <a:t>("PE ratio")</a:t>
            </a:r>
          </a:p>
          <a:p>
            <a:r>
              <a:rPr lang="en-SG" dirty="0" err="1"/>
              <a:t>plt.ylabel</a:t>
            </a:r>
            <a:r>
              <a:rPr lang="en-SG" dirty="0"/>
              <a:t>("Factors")</a:t>
            </a:r>
          </a:p>
          <a:p>
            <a:r>
              <a:rPr lang="en-SG" dirty="0" err="1"/>
              <a:t>plt.title</a:t>
            </a:r>
            <a:r>
              <a:rPr lang="en-SG" dirty="0"/>
              <a:t>("PE Ratio vs Factors")</a:t>
            </a:r>
          </a:p>
          <a:p>
            <a:r>
              <a:rPr lang="en-SG" dirty="0" err="1"/>
              <a:t>plt.legend</a:t>
            </a:r>
            <a:r>
              <a:rPr lang="en-SG" dirty="0"/>
              <a:t>(["Beta", ["Dividend"]])</a:t>
            </a:r>
          </a:p>
        </p:txBody>
      </p:sp>
    </p:spTree>
    <p:extLst>
      <p:ext uri="{BB962C8B-B14F-4D97-AF65-F5344CB8AC3E}">
        <p14:creationId xmlns:p14="http://schemas.microsoft.com/office/powerpoint/2010/main" val="512808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A6B2-2B01-08A0-6441-478091A71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Remove Outlier and Normalization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42427-1B6B-953A-67D6-1AD746DB7E50}"/>
              </a:ext>
            </a:extLst>
          </p:cNvPr>
          <p:cNvSpPr txBox="1"/>
          <p:nvPr/>
        </p:nvSpPr>
        <p:spPr>
          <a:xfrm>
            <a:off x="376517" y="1876122"/>
            <a:ext cx="8290112" cy="206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scipy</a:t>
            </a:r>
            <a:r>
              <a:rPr lang="en-SG" dirty="0"/>
              <a:t> import stats</a:t>
            </a:r>
          </a:p>
          <a:p>
            <a:r>
              <a:rPr lang="en-SG" dirty="0"/>
              <a:t>z = abs(</a:t>
            </a:r>
            <a:r>
              <a:rPr lang="en-SG" dirty="0" err="1"/>
              <a:t>stats.zscore</a:t>
            </a:r>
            <a:r>
              <a:rPr lang="en-SG" dirty="0"/>
              <a:t>(</a:t>
            </a:r>
            <a:r>
              <a:rPr lang="en-SG" dirty="0" err="1"/>
              <a:t>df.astype</a:t>
            </a:r>
            <a:r>
              <a:rPr lang="en-SG" dirty="0"/>
              <a:t>(</a:t>
            </a:r>
            <a:r>
              <a:rPr lang="en-SG" dirty="0" err="1"/>
              <a:t>np.float</a:t>
            </a:r>
            <a:r>
              <a:rPr lang="en-SG" dirty="0"/>
              <a:t>)))</a:t>
            </a:r>
          </a:p>
          <a:p>
            <a:r>
              <a:rPr lang="en-SG" dirty="0" err="1"/>
              <a:t>df</a:t>
            </a:r>
            <a:r>
              <a:rPr lang="en-SG" dirty="0"/>
              <a:t> = </a:t>
            </a:r>
            <a:r>
              <a:rPr lang="en-SG" dirty="0" err="1"/>
              <a:t>df</a:t>
            </a:r>
            <a:r>
              <a:rPr lang="en-SG" dirty="0"/>
              <a:t>[(z&lt;5).all(axis=1)]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 err="1"/>
              <a:t>df</a:t>
            </a:r>
            <a:r>
              <a:rPr lang="en-SG" dirty="0"/>
              <a:t>[" Market Cap (millions) "] = </a:t>
            </a:r>
            <a:r>
              <a:rPr lang="en-SG" dirty="0" err="1"/>
              <a:t>stats.zscore</a:t>
            </a:r>
            <a:r>
              <a:rPr lang="en-SG" dirty="0"/>
              <a:t>(</a:t>
            </a:r>
            <a:r>
              <a:rPr lang="en-SG" dirty="0" err="1"/>
              <a:t>df</a:t>
            </a:r>
            <a:r>
              <a:rPr lang="en-SG" dirty="0"/>
              <a:t>[" Market Cap (millions) "].</a:t>
            </a:r>
            <a:r>
              <a:rPr lang="en-SG" dirty="0" err="1"/>
              <a:t>astype</a:t>
            </a:r>
            <a:r>
              <a:rPr lang="en-SG" dirty="0"/>
              <a:t>(</a:t>
            </a:r>
            <a:r>
              <a:rPr lang="en-SG" dirty="0" err="1"/>
              <a:t>np.float</a:t>
            </a:r>
            <a:r>
              <a:rPr lang="en-SG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1577207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60" y="336176"/>
            <a:ext cx="3310010" cy="840204"/>
          </a:xfrm>
        </p:spPr>
        <p:txBody>
          <a:bodyPr/>
          <a:lstStyle/>
          <a:p>
            <a:r>
              <a:rPr lang="en-SG" dirty="0"/>
              <a:t>Sharpe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285750" y="1397675"/>
            <a:ext cx="8572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  <a:p>
            <a:r>
              <a:rPr lang="en-US" dirty="0"/>
              <a:t>X = </a:t>
            </a:r>
            <a:r>
              <a:rPr lang="en-US" dirty="0" err="1"/>
              <a:t>df.drop</a:t>
            </a:r>
            <a:r>
              <a:rPr lang="en-US" dirty="0"/>
              <a:t>(columns=" 5-Year Sharpe Ratio ")</a:t>
            </a:r>
          </a:p>
          <a:p>
            <a:r>
              <a:rPr lang="en-US" dirty="0"/>
              <a:t>Y = </a:t>
            </a:r>
            <a:r>
              <a:rPr lang="en-US" dirty="0" err="1"/>
              <a:t>df</a:t>
            </a:r>
            <a:r>
              <a:rPr lang="en-US" dirty="0"/>
              <a:t>[" 5-Year Sharpe Ratio "]</a:t>
            </a:r>
          </a:p>
          <a:p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sklearn.model_selection</a:t>
            </a:r>
            <a:r>
              <a:rPr lang="en-US" dirty="0"/>
              <a:t> import </a:t>
            </a:r>
            <a:r>
              <a:rPr lang="en-US" dirty="0" err="1"/>
              <a:t>train_test_split</a:t>
            </a:r>
            <a:endParaRPr lang="en-SG" dirty="0"/>
          </a:p>
          <a:p>
            <a:r>
              <a:rPr lang="fr-FR" dirty="0" err="1"/>
              <a:t>X_train</a:t>
            </a:r>
            <a:r>
              <a:rPr lang="fr-FR" dirty="0"/>
              <a:t>, </a:t>
            </a:r>
            <a:r>
              <a:rPr lang="fr-FR" dirty="0" err="1"/>
              <a:t>X_test</a:t>
            </a:r>
            <a:r>
              <a:rPr lang="fr-FR" dirty="0"/>
              <a:t>, </a:t>
            </a:r>
            <a:r>
              <a:rPr lang="fr-FR" dirty="0" err="1"/>
              <a:t>Y_train</a:t>
            </a:r>
            <a:r>
              <a:rPr lang="fr-FR" dirty="0"/>
              <a:t>, </a:t>
            </a:r>
            <a:r>
              <a:rPr lang="fr-FR" dirty="0" err="1"/>
              <a:t>Y_test</a:t>
            </a:r>
            <a:r>
              <a:rPr lang="fr-FR" dirty="0"/>
              <a:t> = </a:t>
            </a:r>
            <a:r>
              <a:rPr lang="fr-FR" dirty="0" err="1"/>
              <a:t>train_test_split</a:t>
            </a:r>
            <a:r>
              <a:rPr lang="fr-FR" dirty="0"/>
              <a:t>(</a:t>
            </a:r>
            <a:r>
              <a:rPr lang="fr-FR" dirty="0" err="1"/>
              <a:t>X,Y,random_state</a:t>
            </a:r>
            <a:r>
              <a:rPr lang="fr-FR" dirty="0"/>
              <a:t>=123)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16720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90D6-5FA2-496F-ACF5-5308DAED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9008" y="387581"/>
            <a:ext cx="3310010" cy="840204"/>
          </a:xfrm>
        </p:spPr>
        <p:txBody>
          <a:bodyPr/>
          <a:lstStyle/>
          <a:p>
            <a:r>
              <a:rPr lang="en-SG" dirty="0"/>
              <a:t>Regressor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7F101-96EA-4012-881D-21C956322188}"/>
              </a:ext>
            </a:extLst>
          </p:cNvPr>
          <p:cNvSpPr txBox="1"/>
          <p:nvPr/>
        </p:nvSpPr>
        <p:spPr>
          <a:xfrm>
            <a:off x="194982" y="387581"/>
            <a:ext cx="85725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 dirty="0"/>
          </a:p>
          <a:p>
            <a:r>
              <a:rPr lang="en-US" dirty="0"/>
              <a:t>from </a:t>
            </a:r>
            <a:r>
              <a:rPr lang="en-US" dirty="0" err="1"/>
              <a:t>sklearn.metrics</a:t>
            </a:r>
            <a:r>
              <a:rPr lang="en-US" dirty="0"/>
              <a:t> import </a:t>
            </a:r>
            <a:r>
              <a:rPr lang="en-US" dirty="0" err="1"/>
              <a:t>mean_squared_error</a:t>
            </a:r>
            <a:endParaRPr lang="en-SG" dirty="0"/>
          </a:p>
          <a:p>
            <a:endParaRPr lang="en-SG" dirty="0"/>
          </a:p>
          <a:p>
            <a:r>
              <a:rPr lang="en-US" dirty="0"/>
              <a:t>from </a:t>
            </a:r>
            <a:r>
              <a:rPr lang="en-US" dirty="0" err="1"/>
              <a:t>sklearn</a:t>
            </a:r>
            <a:r>
              <a:rPr lang="en-US" dirty="0"/>
              <a:t> import </a:t>
            </a:r>
            <a:r>
              <a:rPr lang="en-US" dirty="0" err="1"/>
              <a:t>linear_model</a:t>
            </a:r>
            <a:endParaRPr lang="en-SG" dirty="0"/>
          </a:p>
          <a:p>
            <a:r>
              <a:rPr lang="en-US" dirty="0"/>
              <a:t>model = </a:t>
            </a:r>
            <a:r>
              <a:rPr lang="en-US" dirty="0" err="1"/>
              <a:t>linear_model.LinearRegression</a:t>
            </a:r>
            <a:r>
              <a:rPr lang="en-US" dirty="0"/>
              <a:t>()</a:t>
            </a:r>
            <a:endParaRPr lang="en-SG" dirty="0"/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print("</a:t>
            </a:r>
            <a:r>
              <a:rPr lang="en-US" dirty="0" err="1"/>
              <a:t>rmse</a:t>
            </a:r>
            <a:r>
              <a:rPr lang="en-US" dirty="0"/>
              <a:t> is : ", </a:t>
            </a:r>
            <a:r>
              <a:rPr lang="en-US" dirty="0" err="1"/>
              <a:t>mean_squared_error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pred))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A9255-A3F2-D716-AA75-F4A0D8E8E2EC}"/>
              </a:ext>
            </a:extLst>
          </p:cNvPr>
          <p:cNvSpPr txBox="1"/>
          <p:nvPr/>
        </p:nvSpPr>
        <p:spPr>
          <a:xfrm>
            <a:off x="194982" y="3153477"/>
            <a:ext cx="4572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tree</a:t>
            </a:r>
          </a:p>
          <a:p>
            <a:r>
              <a:rPr lang="en-SG" dirty="0"/>
              <a:t>model = </a:t>
            </a:r>
            <a:r>
              <a:rPr lang="en-SG" dirty="0" err="1"/>
              <a:t>tree.DecisionTreeRegressor</a:t>
            </a:r>
            <a:r>
              <a:rPr lang="en-SG" dirty="0"/>
              <a:t>(</a:t>
            </a:r>
            <a:r>
              <a:rPr lang="en-SG" dirty="0" err="1"/>
              <a:t>random_stae</a:t>
            </a:r>
            <a:r>
              <a:rPr lang="en-SG" dirty="0"/>
              <a:t>=123)</a:t>
            </a:r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print("</a:t>
            </a:r>
            <a:r>
              <a:rPr lang="en-US" dirty="0" err="1"/>
              <a:t>rmse</a:t>
            </a:r>
            <a:r>
              <a:rPr lang="en-US" dirty="0"/>
              <a:t> is : ", </a:t>
            </a:r>
            <a:r>
              <a:rPr lang="en-US" dirty="0" err="1"/>
              <a:t>mean_squared_error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pred))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3138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F50E9-FF99-4871-98BB-E4B3884E7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Common terms used with Decision trees: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73515-AECC-4128-B71B-07A0612DD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/>
              <a:t>Root Node:</a:t>
            </a:r>
            <a:r>
              <a:rPr lang="en-US"/>
              <a:t> It represents entire population or sample and this further gets divided into two or more homogeneous sets.</a:t>
            </a:r>
          </a:p>
          <a:p>
            <a:r>
              <a:rPr lang="en-US" b="1"/>
              <a:t>Splitting:</a:t>
            </a:r>
            <a:r>
              <a:rPr lang="en-US"/>
              <a:t> It is a process of dividing a node into two or more sub-nodes.</a:t>
            </a:r>
          </a:p>
          <a:p>
            <a:r>
              <a:rPr lang="en-US" b="1"/>
              <a:t>Decision Node:</a:t>
            </a:r>
            <a:r>
              <a:rPr lang="en-US"/>
              <a:t> When a sub-node splits into further sub-nodes, then it is called decision node.</a:t>
            </a:r>
          </a:p>
          <a:p>
            <a:r>
              <a:rPr lang="en-US" b="1"/>
              <a:t>Leaf/ Terminal Node:</a:t>
            </a:r>
            <a:r>
              <a:rPr lang="en-US"/>
              <a:t> Nodes do not split is called Leaf or Terminal node.</a:t>
            </a:r>
          </a:p>
          <a:p>
            <a:r>
              <a:rPr lang="en-US" b="1"/>
              <a:t>Pruning:</a:t>
            </a:r>
            <a:r>
              <a:rPr lang="en-US"/>
              <a:t> When we remove sub-nodes of a decision node, this process is called pruning. You can say opposite process of splitting.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75F14-7666-47F9-BCD8-3E816DE5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118566"/>
            <a:ext cx="2748337" cy="5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234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928D9B-EDA3-D7D4-3371-201B9050E766}"/>
              </a:ext>
            </a:extLst>
          </p:cNvPr>
          <p:cNvSpPr txBox="1"/>
          <p:nvPr/>
        </p:nvSpPr>
        <p:spPr>
          <a:xfrm>
            <a:off x="376517" y="410082"/>
            <a:ext cx="779366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ensemble</a:t>
            </a:r>
          </a:p>
          <a:p>
            <a:r>
              <a:rPr lang="en-SG" dirty="0"/>
              <a:t>model = </a:t>
            </a:r>
            <a:r>
              <a:rPr lang="en-SG" dirty="0" err="1"/>
              <a:t>ensemble.RandomForestRegressor</a:t>
            </a:r>
            <a:r>
              <a:rPr lang="en-SG" dirty="0"/>
              <a:t>(</a:t>
            </a:r>
            <a:r>
              <a:rPr lang="en-SG" dirty="0" err="1"/>
              <a:t>random_state</a:t>
            </a:r>
            <a:r>
              <a:rPr lang="en-SG" dirty="0"/>
              <a:t> = 123))</a:t>
            </a:r>
          </a:p>
          <a:p>
            <a:endParaRPr lang="en-SG" dirty="0"/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print("</a:t>
            </a:r>
            <a:r>
              <a:rPr lang="en-US" dirty="0" err="1"/>
              <a:t>rmse</a:t>
            </a:r>
            <a:r>
              <a:rPr lang="en-US" dirty="0"/>
              <a:t> is : ", </a:t>
            </a:r>
            <a:r>
              <a:rPr lang="en-US" dirty="0" err="1"/>
              <a:t>mean_squared_error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pred))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3E03B2-A8B3-BA8E-CE90-3C94E5E41D52}"/>
              </a:ext>
            </a:extLst>
          </p:cNvPr>
          <p:cNvSpPr txBox="1"/>
          <p:nvPr/>
        </p:nvSpPr>
        <p:spPr>
          <a:xfrm>
            <a:off x="322728" y="2413337"/>
            <a:ext cx="77936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model = </a:t>
            </a:r>
            <a:r>
              <a:rPr lang="en-SG" dirty="0" err="1"/>
              <a:t>ensemble.GradientBoostingRegressor</a:t>
            </a:r>
            <a:r>
              <a:rPr lang="en-SG" dirty="0"/>
              <a:t>(</a:t>
            </a:r>
            <a:r>
              <a:rPr lang="en-SG" dirty="0" err="1"/>
              <a:t>random_state</a:t>
            </a:r>
            <a:r>
              <a:rPr lang="en-SG" dirty="0"/>
              <a:t> = 123)</a:t>
            </a:r>
          </a:p>
          <a:p>
            <a:endParaRPr lang="en-SG" dirty="0"/>
          </a:p>
          <a:p>
            <a:r>
              <a:rPr lang="en-US" dirty="0" err="1"/>
              <a:t>model.fit</a:t>
            </a:r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</a:t>
            </a:r>
          </a:p>
          <a:p>
            <a:r>
              <a:rPr lang="en-US" dirty="0"/>
              <a:t>pred = </a:t>
            </a:r>
            <a:r>
              <a:rPr lang="en-US" dirty="0" err="1"/>
              <a:t>model.predict</a:t>
            </a:r>
            <a:r>
              <a:rPr lang="en-US" dirty="0"/>
              <a:t>(</a:t>
            </a:r>
            <a:r>
              <a:rPr lang="en-US" dirty="0" err="1"/>
              <a:t>X_test</a:t>
            </a:r>
            <a:r>
              <a:rPr lang="en-US" dirty="0"/>
              <a:t>)</a:t>
            </a:r>
          </a:p>
          <a:p>
            <a:r>
              <a:rPr lang="en-US" dirty="0"/>
              <a:t>print("</a:t>
            </a:r>
            <a:r>
              <a:rPr lang="en-US" dirty="0" err="1"/>
              <a:t>rmse</a:t>
            </a:r>
            <a:r>
              <a:rPr lang="en-US" dirty="0"/>
              <a:t> is : ", </a:t>
            </a:r>
            <a:r>
              <a:rPr lang="en-US" dirty="0" err="1"/>
              <a:t>mean_squared_error</a:t>
            </a:r>
            <a:r>
              <a:rPr lang="en-US" dirty="0"/>
              <a:t>(</a:t>
            </a:r>
            <a:r>
              <a:rPr lang="en-US" dirty="0" err="1"/>
              <a:t>Y_test</a:t>
            </a:r>
            <a:r>
              <a:rPr lang="en-US" dirty="0"/>
              <a:t>, pred))</a:t>
            </a:r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17FF-F1FB-F32C-808C-62922FB25741}"/>
              </a:ext>
            </a:extLst>
          </p:cNvPr>
          <p:cNvSpPr txBox="1"/>
          <p:nvPr/>
        </p:nvSpPr>
        <p:spPr>
          <a:xfrm>
            <a:off x="467830" y="4258947"/>
            <a:ext cx="81315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from </a:t>
            </a:r>
            <a:r>
              <a:rPr lang="en-SG" dirty="0" err="1"/>
              <a:t>sklearn</a:t>
            </a:r>
            <a:r>
              <a:rPr lang="en-SG" dirty="0"/>
              <a:t> import </a:t>
            </a:r>
            <a:r>
              <a:rPr lang="en-SG" dirty="0" err="1"/>
              <a:t>neural_network</a:t>
            </a:r>
            <a:endParaRPr lang="en-SG" dirty="0"/>
          </a:p>
          <a:p>
            <a:r>
              <a:rPr lang="en-SG" dirty="0"/>
              <a:t>model = </a:t>
            </a:r>
            <a:r>
              <a:rPr lang="en-SG" dirty="0" err="1"/>
              <a:t>neural_network.MLPRegressor</a:t>
            </a:r>
            <a:r>
              <a:rPr lang="en-SG" dirty="0"/>
              <a:t>(</a:t>
            </a:r>
            <a:r>
              <a:rPr lang="en-SG" dirty="0" err="1"/>
              <a:t>random_state</a:t>
            </a:r>
            <a:r>
              <a:rPr lang="en-SG"/>
              <a:t>=123)</a:t>
            </a:r>
            <a:endParaRPr lang="en-SG" dirty="0"/>
          </a:p>
          <a:p>
            <a:r>
              <a:rPr lang="en-SG" dirty="0" err="1"/>
              <a:t>model.fit</a:t>
            </a:r>
            <a:r>
              <a:rPr lang="en-SG" dirty="0"/>
              <a:t>(</a:t>
            </a:r>
            <a:r>
              <a:rPr lang="en-SG" dirty="0" err="1"/>
              <a:t>X_train</a:t>
            </a:r>
            <a:r>
              <a:rPr lang="en-SG" dirty="0"/>
              <a:t>, </a:t>
            </a:r>
            <a:r>
              <a:rPr lang="en-SG" dirty="0" err="1"/>
              <a:t>Y_train</a:t>
            </a:r>
            <a:r>
              <a:rPr lang="en-SG" dirty="0"/>
              <a:t>)</a:t>
            </a:r>
          </a:p>
          <a:p>
            <a:r>
              <a:rPr lang="en-SG" dirty="0"/>
              <a:t>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X_test</a:t>
            </a:r>
            <a:r>
              <a:rPr lang="en-SG" dirty="0"/>
              <a:t>)</a:t>
            </a:r>
          </a:p>
          <a:p>
            <a:r>
              <a:rPr lang="en-SG" dirty="0"/>
              <a:t>print("</a:t>
            </a:r>
            <a:r>
              <a:rPr lang="en-SG" dirty="0" err="1"/>
              <a:t>rmse</a:t>
            </a:r>
            <a:r>
              <a:rPr lang="en-SG" dirty="0"/>
              <a:t> is : ",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Y_test</a:t>
            </a:r>
            <a:r>
              <a:rPr lang="en-SG" dirty="0"/>
              <a:t>, pred))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47E11D-A273-C7A1-7058-C157A241B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866" y="4024560"/>
            <a:ext cx="3310010" cy="840204"/>
          </a:xfrm>
        </p:spPr>
        <p:txBody>
          <a:bodyPr/>
          <a:lstStyle/>
          <a:p>
            <a:r>
              <a:rPr lang="en-SG" dirty="0"/>
              <a:t>Regressor</a:t>
            </a:r>
          </a:p>
        </p:txBody>
      </p:sp>
    </p:spTree>
    <p:extLst>
      <p:ext uri="{BB962C8B-B14F-4D97-AF65-F5344CB8AC3E}">
        <p14:creationId xmlns:p14="http://schemas.microsoft.com/office/powerpoint/2010/main" val="135963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C32F-3987-4EFD-BD58-87369595C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2038"/>
            <a:ext cx="8229600" cy="1143000"/>
          </a:xfrm>
        </p:spPr>
        <p:txBody>
          <a:bodyPr/>
          <a:lstStyle/>
          <a:p>
            <a:r>
              <a:rPr lang="en-SG" dirty="0"/>
              <a:t>Regressor Optimization (</a:t>
            </a:r>
            <a:r>
              <a:rPr lang="en-SG" dirty="0" err="1"/>
              <a:t>max_depth</a:t>
            </a:r>
            <a:r>
              <a:rPr lang="en-SG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C5660-D78F-4AC8-8D77-B3498C12962C}"/>
              </a:ext>
            </a:extLst>
          </p:cNvPr>
          <p:cNvSpPr txBox="1"/>
          <p:nvPr/>
        </p:nvSpPr>
        <p:spPr>
          <a:xfrm>
            <a:off x="313361" y="1646860"/>
            <a:ext cx="77518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for </a:t>
            </a:r>
            <a:r>
              <a:rPr lang="en-SG" dirty="0" err="1"/>
              <a:t>i</a:t>
            </a:r>
            <a:r>
              <a:rPr lang="en-SG" dirty="0"/>
              <a:t> in range(20):</a:t>
            </a:r>
          </a:p>
          <a:p>
            <a:r>
              <a:rPr lang="en-SG" dirty="0"/>
              <a:t>    print(</a:t>
            </a:r>
            <a:r>
              <a:rPr lang="en-SG" dirty="0" err="1"/>
              <a:t>i</a:t>
            </a:r>
            <a:r>
              <a:rPr lang="en-SG" dirty="0"/>
              <a:t>)</a:t>
            </a:r>
          </a:p>
          <a:p>
            <a:r>
              <a:rPr lang="en-SG" dirty="0"/>
              <a:t>    model = </a:t>
            </a:r>
            <a:r>
              <a:rPr lang="en-SG" dirty="0" err="1"/>
              <a:t>DecisionTreeRegressor</a:t>
            </a:r>
            <a:r>
              <a:rPr lang="en-SG" dirty="0"/>
              <a:t>(</a:t>
            </a:r>
            <a:r>
              <a:rPr lang="en-SG" dirty="0" err="1"/>
              <a:t>max_depth</a:t>
            </a:r>
            <a:r>
              <a:rPr lang="en-SG" dirty="0"/>
              <a:t>= i+2)</a:t>
            </a:r>
          </a:p>
          <a:p>
            <a:r>
              <a:rPr lang="en-SG" dirty="0"/>
              <a:t>    </a:t>
            </a:r>
            <a:r>
              <a:rPr lang="en-SG" dirty="0" err="1"/>
              <a:t>model.fit</a:t>
            </a:r>
            <a:r>
              <a:rPr lang="en-SG" dirty="0"/>
              <a:t>(X_train1, Y_train1)</a:t>
            </a:r>
          </a:p>
          <a:p>
            <a:r>
              <a:rPr lang="en-SG" dirty="0"/>
              <a:t>    pred = </a:t>
            </a:r>
            <a:r>
              <a:rPr lang="en-SG" dirty="0" err="1"/>
              <a:t>model.predict</a:t>
            </a:r>
            <a:r>
              <a:rPr lang="en-SG" dirty="0"/>
              <a:t>(</a:t>
            </a:r>
            <a:r>
              <a:rPr lang="en-SG" dirty="0" err="1"/>
              <a:t>X_validate</a:t>
            </a:r>
            <a:r>
              <a:rPr lang="en-SG" dirty="0"/>
              <a:t>)</a:t>
            </a:r>
          </a:p>
          <a:p>
            <a:r>
              <a:rPr lang="en-SG" dirty="0"/>
              <a:t>    </a:t>
            </a:r>
            <a:r>
              <a:rPr lang="en-SG" dirty="0" err="1"/>
              <a:t>rmse</a:t>
            </a:r>
            <a:r>
              <a:rPr lang="en-SG" dirty="0"/>
              <a:t> = </a:t>
            </a:r>
            <a:r>
              <a:rPr lang="en-SG" dirty="0" err="1"/>
              <a:t>mean_squared_error</a:t>
            </a:r>
            <a:r>
              <a:rPr lang="en-SG" dirty="0"/>
              <a:t>(</a:t>
            </a:r>
            <a:r>
              <a:rPr lang="en-SG" dirty="0" err="1"/>
              <a:t>Y_validate</a:t>
            </a:r>
            <a:r>
              <a:rPr lang="en-SG" dirty="0"/>
              <a:t>, pred) ** 0.5</a:t>
            </a:r>
          </a:p>
          <a:p>
            <a:r>
              <a:rPr lang="en-SG" dirty="0"/>
              <a:t>    print(</a:t>
            </a:r>
            <a:r>
              <a:rPr lang="en-SG" dirty="0" err="1"/>
              <a:t>rmse</a:t>
            </a:r>
            <a:r>
              <a:rPr lang="en-SG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85142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C6659-6B01-4D46-8757-5FBA3D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Save model and load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46654-7D4F-4E75-99A0-4F3AFA2A8306}"/>
              </a:ext>
            </a:extLst>
          </p:cNvPr>
          <p:cNvSpPr txBox="1"/>
          <p:nvPr/>
        </p:nvSpPr>
        <p:spPr>
          <a:xfrm>
            <a:off x="598393" y="3034298"/>
            <a:ext cx="73420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# load the model from disk and predict from existing to validate the load</a:t>
            </a:r>
          </a:p>
          <a:p>
            <a:r>
              <a:rPr lang="en-SG" dirty="0"/>
              <a:t>model = </a:t>
            </a:r>
            <a:r>
              <a:rPr lang="en-SG" dirty="0" err="1"/>
              <a:t>joblib.load</a:t>
            </a:r>
            <a:r>
              <a:rPr lang="en-SG" dirty="0"/>
              <a:t>('</a:t>
            </a:r>
            <a:r>
              <a:rPr lang="en-US" dirty="0"/>
              <a:t>model name</a:t>
            </a:r>
            <a:r>
              <a:rPr lang="en-SG" dirty="0"/>
              <a:t>’)</a:t>
            </a:r>
          </a:p>
          <a:p>
            <a:r>
              <a:rPr lang="en-US" dirty="0"/>
              <a:t>Print(</a:t>
            </a:r>
            <a:r>
              <a:rPr lang="en-US" dirty="0" err="1"/>
              <a:t>model.predict</a:t>
            </a:r>
            <a:r>
              <a:rPr lang="en-US" dirty="0"/>
              <a:t>([[data]]))</a:t>
            </a:r>
            <a:endParaRPr lang="en-SG" dirty="0"/>
          </a:p>
          <a:p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B23D20-4651-4783-B249-9B119B640E9A}"/>
              </a:ext>
            </a:extLst>
          </p:cNvPr>
          <p:cNvSpPr txBox="1"/>
          <p:nvPr/>
        </p:nvSpPr>
        <p:spPr>
          <a:xfrm>
            <a:off x="665627" y="1706632"/>
            <a:ext cx="56881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save the model to disk</a:t>
            </a:r>
          </a:p>
          <a:p>
            <a:r>
              <a:rPr lang="en-US" dirty="0"/>
              <a:t>Import </a:t>
            </a:r>
            <a:r>
              <a:rPr lang="en-US" dirty="0" err="1"/>
              <a:t>joblib</a:t>
            </a:r>
            <a:endParaRPr lang="en-US" dirty="0"/>
          </a:p>
          <a:p>
            <a:r>
              <a:rPr lang="en-US" dirty="0" err="1"/>
              <a:t>joblib.dump</a:t>
            </a:r>
            <a:r>
              <a:rPr lang="en-US" dirty="0"/>
              <a:t>(model, </a:t>
            </a:r>
            <a:r>
              <a:rPr lang="en-SG" dirty="0"/>
              <a:t>'</a:t>
            </a:r>
            <a:r>
              <a:rPr lang="en-US" dirty="0"/>
              <a:t>model name</a:t>
            </a:r>
            <a:r>
              <a:rPr lang="en-SG" dirty="0"/>
              <a:t>'</a:t>
            </a:r>
            <a:r>
              <a:rPr lang="en-US" dirty="0"/>
              <a:t>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59522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24AA-00B5-A680-5B25-8D389489F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47" y="4301914"/>
            <a:ext cx="8229600" cy="1143000"/>
          </a:xfrm>
        </p:spPr>
        <p:txBody>
          <a:bodyPr/>
          <a:lstStyle/>
          <a:p>
            <a:r>
              <a:rPr lang="en-SG" dirty="0"/>
              <a:t>Extra</a:t>
            </a:r>
          </a:p>
        </p:txBody>
      </p:sp>
    </p:spTree>
    <p:extLst>
      <p:ext uri="{BB962C8B-B14F-4D97-AF65-F5344CB8AC3E}">
        <p14:creationId xmlns:p14="http://schemas.microsoft.com/office/powerpoint/2010/main" val="36709297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2A7A3-DBA8-481C-9F6B-1CE8B1A7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Ranking &amp; Plot Tree</a:t>
            </a:r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FF5DA5-2306-48AE-8875-DA9AF08F4AED}"/>
              </a:ext>
            </a:extLst>
          </p:cNvPr>
          <p:cNvSpPr txBox="1"/>
          <p:nvPr/>
        </p:nvSpPr>
        <p:spPr>
          <a:xfrm>
            <a:off x="457199" y="2078067"/>
            <a:ext cx="7073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/>
              <a:t>fr</a:t>
            </a:r>
            <a:r>
              <a:rPr lang="en-US"/>
              <a:t> = </a:t>
            </a:r>
            <a:r>
              <a:rPr lang="en-US" err="1"/>
              <a:t>model.feature_importances</a:t>
            </a:r>
            <a:r>
              <a:rPr lang="en-US"/>
              <a:t>_</a:t>
            </a:r>
          </a:p>
          <a:p>
            <a:r>
              <a:rPr lang="en-US"/>
              <a:t>print(</a:t>
            </a:r>
            <a:r>
              <a:rPr lang="en-US" err="1"/>
              <a:t>fr</a:t>
            </a:r>
            <a:r>
              <a:rPr lang="en-US"/>
              <a:t>)</a:t>
            </a:r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44F76-6023-4CEB-8E06-B3E9FA133DDC}"/>
              </a:ext>
            </a:extLst>
          </p:cNvPr>
          <p:cNvSpPr txBox="1"/>
          <p:nvPr/>
        </p:nvSpPr>
        <p:spPr>
          <a:xfrm>
            <a:off x="457199" y="3144904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import </a:t>
            </a:r>
            <a:r>
              <a:rPr lang="en-SG" err="1"/>
              <a:t>matplotlib.pyplot</a:t>
            </a:r>
            <a:r>
              <a:rPr lang="en-SG"/>
              <a:t> as </a:t>
            </a:r>
            <a:r>
              <a:rPr lang="en-SG" err="1"/>
              <a:t>plt</a:t>
            </a:r>
            <a:endParaRPr lang="en-SG"/>
          </a:p>
          <a:p>
            <a:endParaRPr lang="en-SG"/>
          </a:p>
          <a:p>
            <a:r>
              <a:rPr lang="en-SG" err="1"/>
              <a:t>plt.subplots</a:t>
            </a:r>
            <a:r>
              <a:rPr lang="en-SG"/>
              <a:t>(</a:t>
            </a:r>
            <a:r>
              <a:rPr lang="en-SG" err="1"/>
              <a:t>figsize</a:t>
            </a:r>
            <a:r>
              <a:rPr lang="en-SG"/>
              <a:t>=(20, 10))</a:t>
            </a:r>
          </a:p>
          <a:p>
            <a:r>
              <a:rPr lang="en-SG" err="1"/>
              <a:t>tree.plot_tree</a:t>
            </a:r>
            <a:r>
              <a:rPr lang="en-SG"/>
              <a:t>(model, </a:t>
            </a:r>
            <a:r>
              <a:rPr lang="en-SG" err="1"/>
              <a:t>fontsize</a:t>
            </a:r>
            <a:r>
              <a:rPr lang="en-SG"/>
              <a:t>=10)</a:t>
            </a: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FCC9A17-0CF8-4261-8B9D-E3AF9458761C}"/>
              </a:ext>
            </a:extLst>
          </p:cNvPr>
          <p:cNvSpPr/>
          <p:nvPr/>
        </p:nvSpPr>
        <p:spPr>
          <a:xfrm>
            <a:off x="3994077" y="371188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3F89BD-73FA-436C-A93B-04562B04DC49}"/>
              </a:ext>
            </a:extLst>
          </p:cNvPr>
          <p:cNvSpPr txBox="1"/>
          <p:nvPr/>
        </p:nvSpPr>
        <p:spPr>
          <a:xfrm>
            <a:off x="5029199" y="3631039"/>
            <a:ext cx="25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/>
              <a:t>This 2 lines of code MUST JOIN</a:t>
            </a:r>
          </a:p>
        </p:txBody>
      </p:sp>
    </p:spTree>
    <p:extLst>
      <p:ext uri="{BB962C8B-B14F-4D97-AF65-F5344CB8AC3E}">
        <p14:creationId xmlns:p14="http://schemas.microsoft.com/office/powerpoint/2010/main" val="1954392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6CC3-997D-4AC3-9CA7-E62E070F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479" y="3281074"/>
            <a:ext cx="5157989" cy="1143000"/>
          </a:xfrm>
        </p:spPr>
        <p:txBody>
          <a:bodyPr/>
          <a:lstStyle/>
          <a:p>
            <a:r>
              <a:rPr lang="en-SG"/>
              <a:t>Max Depth with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55DA7-7062-451E-A681-4963E373A995}"/>
              </a:ext>
            </a:extLst>
          </p:cNvPr>
          <p:cNvSpPr txBox="1"/>
          <p:nvPr/>
        </p:nvSpPr>
        <p:spPr>
          <a:xfrm>
            <a:off x="167424" y="599230"/>
            <a:ext cx="752126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/>
              <a:t>j=[]</a:t>
            </a:r>
          </a:p>
          <a:p>
            <a:r>
              <a:rPr lang="en-SG"/>
              <a:t>r = [0] * 20</a:t>
            </a:r>
          </a:p>
          <a:p>
            <a:r>
              <a:rPr lang="en-SG"/>
              <a:t>for </a:t>
            </a:r>
            <a:r>
              <a:rPr lang="en-SG" err="1"/>
              <a:t>i</a:t>
            </a:r>
            <a:r>
              <a:rPr lang="en-SG"/>
              <a:t> in range(20):</a:t>
            </a:r>
          </a:p>
          <a:p>
            <a:r>
              <a:rPr lang="en-SG"/>
              <a:t>    print(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j.append</a:t>
            </a:r>
            <a:r>
              <a:rPr lang="en-SG"/>
              <a:t>(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model = </a:t>
            </a:r>
            <a:r>
              <a:rPr lang="en-SG" err="1"/>
              <a:t>tree.DecisionTreeRegressor</a:t>
            </a:r>
            <a:r>
              <a:rPr lang="en-SG"/>
              <a:t>(</a:t>
            </a:r>
            <a:r>
              <a:rPr lang="en-SG" err="1"/>
              <a:t>max_depth</a:t>
            </a:r>
            <a:r>
              <a:rPr lang="en-SG"/>
              <a:t> = i+1)</a:t>
            </a:r>
          </a:p>
          <a:p>
            <a:r>
              <a:rPr lang="en-SG"/>
              <a:t>    </a:t>
            </a:r>
            <a:r>
              <a:rPr lang="en-SG" err="1"/>
              <a:t>model.fit</a:t>
            </a:r>
            <a:r>
              <a:rPr lang="en-SG"/>
              <a:t>(X_train1, Y_train1)</a:t>
            </a:r>
          </a:p>
          <a:p>
            <a:r>
              <a:rPr lang="en-SG"/>
              <a:t>    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X_validate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Y_validate</a:t>
            </a:r>
            <a:r>
              <a:rPr lang="en-SG"/>
              <a:t>, pred) ** 0.5</a:t>
            </a:r>
          </a:p>
          <a:p>
            <a:r>
              <a:rPr lang="en-SG"/>
              <a:t>    print(</a:t>
            </a:r>
            <a:r>
              <a:rPr lang="en-SG" err="1"/>
              <a:t>rmse</a:t>
            </a:r>
            <a:r>
              <a:rPr lang="en-SG"/>
              <a:t>)</a:t>
            </a:r>
          </a:p>
          <a:p>
            <a:r>
              <a:rPr lang="en-SG"/>
              <a:t>    r[</a:t>
            </a:r>
            <a:r>
              <a:rPr lang="en-SG" err="1"/>
              <a:t>i</a:t>
            </a:r>
            <a:r>
              <a:rPr lang="en-SG"/>
              <a:t>]=</a:t>
            </a:r>
            <a:r>
              <a:rPr lang="en-SG" err="1"/>
              <a:t>rmse</a:t>
            </a:r>
            <a:endParaRPr lang="en-SG"/>
          </a:p>
          <a:p>
            <a:r>
              <a:rPr lang="en-SG"/>
              <a:t>    print("===")</a:t>
            </a:r>
          </a:p>
          <a:p>
            <a:r>
              <a:rPr lang="en-SG"/>
              <a:t>print(j)</a:t>
            </a:r>
          </a:p>
          <a:p>
            <a:endParaRPr lang="en-SG"/>
          </a:p>
          <a:p>
            <a:r>
              <a:rPr lang="en-SG"/>
              <a:t>import </a:t>
            </a:r>
            <a:r>
              <a:rPr lang="en-SG" err="1"/>
              <a:t>matplotlib.pyplot</a:t>
            </a:r>
            <a:r>
              <a:rPr lang="en-SG"/>
              <a:t> as </a:t>
            </a:r>
            <a:r>
              <a:rPr lang="en-SG" err="1"/>
              <a:t>plt</a:t>
            </a:r>
            <a:endParaRPr lang="en-SG"/>
          </a:p>
          <a:p>
            <a:r>
              <a:rPr lang="en-SG" err="1"/>
              <a:t>plt.plot</a:t>
            </a:r>
            <a:r>
              <a:rPr lang="en-SG"/>
              <a:t>(j, r)</a:t>
            </a:r>
          </a:p>
          <a:p>
            <a:r>
              <a:rPr lang="en-SG" err="1"/>
              <a:t>plt.xlabel</a:t>
            </a:r>
            <a:r>
              <a:rPr lang="en-SG"/>
              <a:t>('parameter')</a:t>
            </a:r>
          </a:p>
          <a:p>
            <a:r>
              <a:rPr lang="en-SG" err="1"/>
              <a:t>plt.ylabel</a:t>
            </a:r>
            <a:r>
              <a:rPr lang="en-SG"/>
              <a:t>('</a:t>
            </a:r>
            <a:r>
              <a:rPr lang="en-SG" err="1"/>
              <a:t>rmse</a:t>
            </a:r>
            <a:r>
              <a:rPr lang="en-SG"/>
              <a:t>')</a:t>
            </a:r>
          </a:p>
          <a:p>
            <a:r>
              <a:rPr lang="en-SG" err="1"/>
              <a:t>plt.title</a:t>
            </a:r>
            <a:r>
              <a:rPr lang="en-SG"/>
              <a:t>('</a:t>
            </a:r>
            <a:r>
              <a:rPr lang="en-SG" err="1"/>
              <a:t>rmse</a:t>
            </a:r>
            <a:r>
              <a:rPr lang="en-SG"/>
              <a:t>')</a:t>
            </a:r>
          </a:p>
          <a:p>
            <a:r>
              <a:rPr lang="en-SG" err="1"/>
              <a:t>plt.show</a:t>
            </a:r>
            <a:r>
              <a:rPr lang="en-SG"/>
              <a:t>()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1244B7FA-E5FC-4510-A8E2-5B7E478A61DD}"/>
              </a:ext>
            </a:extLst>
          </p:cNvPr>
          <p:cNvSpPr/>
          <p:nvPr/>
        </p:nvSpPr>
        <p:spPr>
          <a:xfrm>
            <a:off x="2647507" y="4859079"/>
            <a:ext cx="393405" cy="12121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A30B16-C97B-400C-8F5F-E303108C30D3}"/>
              </a:ext>
            </a:extLst>
          </p:cNvPr>
          <p:cNvSpPr txBox="1"/>
          <p:nvPr/>
        </p:nvSpPr>
        <p:spPr>
          <a:xfrm>
            <a:off x="3349257" y="5280469"/>
            <a:ext cx="370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/>
              <a:t>Need to run the 5 lines code together</a:t>
            </a:r>
          </a:p>
        </p:txBody>
      </p:sp>
    </p:spTree>
    <p:extLst>
      <p:ext uri="{BB962C8B-B14F-4D97-AF65-F5344CB8AC3E}">
        <p14:creationId xmlns:p14="http://schemas.microsoft.com/office/powerpoint/2010/main" val="40392131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02A56-9294-43D9-9FF4-9F2FC1A8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83" y="35598"/>
            <a:ext cx="8229600" cy="1143000"/>
          </a:xfrm>
        </p:spPr>
        <p:txBody>
          <a:bodyPr/>
          <a:lstStyle/>
          <a:p>
            <a:r>
              <a:rPr lang="en-SG"/>
              <a:t>Optional: CP optimum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CCBDE0-D399-4494-9116-B315E422615F}"/>
              </a:ext>
            </a:extLst>
          </p:cNvPr>
          <p:cNvSpPr txBox="1"/>
          <p:nvPr/>
        </p:nvSpPr>
        <p:spPr>
          <a:xfrm>
            <a:off x="272265" y="1029298"/>
            <a:ext cx="86785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SG"/>
          </a:p>
          <a:p>
            <a:r>
              <a:rPr lang="en-SG"/>
              <a:t>path = </a:t>
            </a:r>
            <a:r>
              <a:rPr lang="en-SG" err="1"/>
              <a:t>model.cost_complexity_pruning_path</a:t>
            </a:r>
            <a:r>
              <a:rPr lang="en-SG"/>
              <a:t>(X_train1, Y_train1)</a:t>
            </a:r>
          </a:p>
          <a:p>
            <a:r>
              <a:rPr lang="en-SG"/>
              <a:t>#ccp_alphas, impurities = </a:t>
            </a:r>
            <a:r>
              <a:rPr lang="en-SG" err="1"/>
              <a:t>path.ccp_alphas</a:t>
            </a:r>
            <a:r>
              <a:rPr lang="en-SG"/>
              <a:t>, </a:t>
            </a:r>
            <a:r>
              <a:rPr lang="en-SG" err="1"/>
              <a:t>path.impurities</a:t>
            </a:r>
            <a:endParaRPr lang="en-SG"/>
          </a:p>
          <a:p>
            <a:r>
              <a:rPr lang="en-SG"/>
              <a:t>#print(ccp_alphas, impurities)</a:t>
            </a:r>
          </a:p>
          <a:p>
            <a:endParaRPr lang="en-SG"/>
          </a:p>
          <a:p>
            <a:r>
              <a:rPr lang="en-SG"/>
              <a:t>for </a:t>
            </a:r>
            <a:r>
              <a:rPr lang="en-SG" err="1"/>
              <a:t>i</a:t>
            </a:r>
            <a:r>
              <a:rPr lang="en-SG"/>
              <a:t> in </a:t>
            </a:r>
            <a:r>
              <a:rPr lang="en-SG" err="1"/>
              <a:t>path.ccp_alphas</a:t>
            </a:r>
            <a:r>
              <a:rPr lang="en-SG"/>
              <a:t>:</a:t>
            </a:r>
          </a:p>
          <a:p>
            <a:r>
              <a:rPr lang="en-SG"/>
              <a:t>    print(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model = </a:t>
            </a:r>
            <a:r>
              <a:rPr lang="en-SG" err="1"/>
              <a:t>tree.DecisionTreeRegressor</a:t>
            </a:r>
            <a:r>
              <a:rPr lang="en-SG"/>
              <a:t>(</a:t>
            </a:r>
            <a:r>
              <a:rPr lang="en-SG" err="1"/>
              <a:t>ccp_alpha</a:t>
            </a:r>
            <a:r>
              <a:rPr lang="en-SG"/>
              <a:t>=</a:t>
            </a:r>
            <a:r>
              <a:rPr lang="en-SG" err="1"/>
              <a:t>i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model.fit</a:t>
            </a:r>
            <a:r>
              <a:rPr lang="en-SG"/>
              <a:t>(X_train1, Y_train1)</a:t>
            </a:r>
          </a:p>
          <a:p>
            <a:r>
              <a:rPr lang="en-SG"/>
              <a:t>    pred = </a:t>
            </a:r>
            <a:r>
              <a:rPr lang="en-SG" err="1"/>
              <a:t>model.predict</a:t>
            </a:r>
            <a:r>
              <a:rPr lang="en-SG"/>
              <a:t>(</a:t>
            </a:r>
            <a:r>
              <a:rPr lang="en-SG" err="1"/>
              <a:t>X_validate</a:t>
            </a:r>
            <a:r>
              <a:rPr lang="en-SG"/>
              <a:t>)</a:t>
            </a:r>
          </a:p>
          <a:p>
            <a:r>
              <a:rPr lang="en-SG"/>
              <a:t>    </a:t>
            </a:r>
            <a:r>
              <a:rPr lang="en-SG" err="1"/>
              <a:t>rmse</a:t>
            </a:r>
            <a:r>
              <a:rPr lang="en-SG"/>
              <a:t> = </a:t>
            </a:r>
            <a:r>
              <a:rPr lang="en-SG" err="1"/>
              <a:t>mean_squared_error</a:t>
            </a:r>
            <a:r>
              <a:rPr lang="en-SG"/>
              <a:t>(</a:t>
            </a:r>
            <a:r>
              <a:rPr lang="en-SG" err="1"/>
              <a:t>Y_validate</a:t>
            </a:r>
            <a:r>
              <a:rPr lang="en-SG"/>
              <a:t>, pred) ** 0.5</a:t>
            </a:r>
          </a:p>
          <a:p>
            <a:r>
              <a:rPr lang="en-SG"/>
              <a:t>    print(</a:t>
            </a:r>
            <a:r>
              <a:rPr lang="en-SG" err="1"/>
              <a:t>rmse</a:t>
            </a:r>
            <a:r>
              <a:rPr lang="en-SG"/>
              <a:t>)</a:t>
            </a:r>
          </a:p>
          <a:p>
            <a:r>
              <a:rPr lang="en-SG"/>
              <a:t>    print("====")</a:t>
            </a:r>
          </a:p>
          <a:p>
            <a:r>
              <a:rPr lang="en-SG"/>
              <a:t> </a:t>
            </a: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94344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AC641-EDB2-4953-86C6-E6A2D89B7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85" y="331812"/>
            <a:ext cx="8229600" cy="1143000"/>
          </a:xfrm>
        </p:spPr>
        <p:txBody>
          <a:bodyPr/>
          <a:lstStyle/>
          <a:p>
            <a:r>
              <a:rPr lang="en-SG" dirty="0"/>
              <a:t>Use Grid (max depth) – For Classifier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713DAB-6980-45C7-8C65-B96A703BD056}"/>
              </a:ext>
            </a:extLst>
          </p:cNvPr>
          <p:cNvSpPr txBox="1"/>
          <p:nvPr/>
        </p:nvSpPr>
        <p:spPr>
          <a:xfrm>
            <a:off x="221101" y="1651911"/>
            <a:ext cx="8507975" cy="2062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SG" sz="1600" dirty="0">
                <a:ea typeface="+mn-lt"/>
                <a:cs typeface="+mn-lt"/>
              </a:rPr>
              <a:t>from </a:t>
            </a:r>
            <a:r>
              <a:rPr lang="en-SG" sz="1600" dirty="0" err="1">
                <a:ea typeface="+mn-lt"/>
                <a:cs typeface="+mn-lt"/>
              </a:rPr>
              <a:t>sklearn.model_selection</a:t>
            </a:r>
            <a:r>
              <a:rPr lang="en-SG" sz="1600" dirty="0">
                <a:ea typeface="+mn-lt"/>
                <a:cs typeface="+mn-lt"/>
              </a:rPr>
              <a:t> import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endParaRPr lang="en-SG" sz="1600" dirty="0">
              <a:ea typeface="+mn-lt"/>
              <a:cs typeface="+mn-lt"/>
            </a:endParaRPr>
          </a:p>
          <a:p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model = </a:t>
            </a:r>
            <a:r>
              <a:rPr lang="en-SG" sz="1600" dirty="0" err="1">
                <a:ea typeface="+mn-lt"/>
                <a:cs typeface="+mn-lt"/>
              </a:rPr>
              <a:t>tree.DecisionTreeClassifier</a:t>
            </a:r>
            <a:r>
              <a:rPr lang="en-SG" sz="1600" dirty="0">
                <a:ea typeface="+mn-lt"/>
                <a:cs typeface="+mn-lt"/>
              </a:rPr>
              <a:t>()</a:t>
            </a:r>
            <a:endParaRPr lang="en-SG" sz="1600" dirty="0">
              <a:cs typeface="Calibri"/>
            </a:endParaRP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GridSearchCV</a:t>
            </a:r>
            <a:r>
              <a:rPr lang="en-SG" sz="1600" dirty="0">
                <a:ea typeface="+mn-lt"/>
                <a:cs typeface="+mn-lt"/>
              </a:rPr>
              <a:t>(estimator = model, </a:t>
            </a:r>
            <a:r>
              <a:rPr lang="en-SG" sz="1600" dirty="0" err="1">
                <a:ea typeface="+mn-lt"/>
                <a:cs typeface="+mn-lt"/>
              </a:rPr>
              <a:t>param_grid</a:t>
            </a:r>
            <a:r>
              <a:rPr lang="en-SG" sz="1600" dirty="0">
                <a:ea typeface="+mn-lt"/>
                <a:cs typeface="+mn-lt"/>
              </a:rPr>
              <a:t> = </a:t>
            </a:r>
            <a:r>
              <a:rPr lang="en-SG" sz="1600" dirty="0" err="1">
                <a:ea typeface="+mn-lt"/>
                <a:cs typeface="+mn-lt"/>
              </a:rPr>
              <a:t>dict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max_depth</a:t>
            </a:r>
            <a:r>
              <a:rPr lang="en-SG" sz="1600" dirty="0">
                <a:ea typeface="+mn-lt"/>
                <a:cs typeface="+mn-lt"/>
              </a:rPr>
              <a:t> = [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for </a:t>
            </a:r>
            <a:r>
              <a:rPr lang="en-SG" sz="1600" dirty="0" err="1">
                <a:ea typeface="+mn-lt"/>
                <a:cs typeface="+mn-lt"/>
              </a:rPr>
              <a:t>i</a:t>
            </a:r>
            <a:r>
              <a:rPr lang="en-SG" sz="1600" dirty="0">
                <a:ea typeface="+mn-lt"/>
                <a:cs typeface="+mn-lt"/>
              </a:rPr>
              <a:t> in range(1, 20)]),cv=10)</a:t>
            </a:r>
          </a:p>
          <a:p>
            <a:r>
              <a:rPr lang="en-SG" sz="1600" dirty="0">
                <a:ea typeface="+mn-lt"/>
                <a:cs typeface="+mn-lt"/>
              </a:rPr>
              <a:t>grid = </a:t>
            </a:r>
            <a:r>
              <a:rPr lang="en-SG" sz="1600" dirty="0" err="1">
                <a:ea typeface="+mn-lt"/>
                <a:cs typeface="+mn-lt"/>
              </a:rPr>
              <a:t>grid.fit</a:t>
            </a:r>
            <a:r>
              <a:rPr lang="en-SG" sz="1600" dirty="0">
                <a:ea typeface="+mn-lt"/>
                <a:cs typeface="+mn-lt"/>
              </a:rPr>
              <a:t>(</a:t>
            </a:r>
            <a:r>
              <a:rPr lang="en-SG" sz="1600" dirty="0" err="1">
                <a:ea typeface="+mn-lt"/>
                <a:cs typeface="+mn-lt"/>
              </a:rPr>
              <a:t>X_train</a:t>
            </a:r>
            <a:r>
              <a:rPr lang="en-SG" sz="1600" dirty="0">
                <a:ea typeface="+mn-lt"/>
                <a:cs typeface="+mn-lt"/>
              </a:rPr>
              <a:t>, </a:t>
            </a:r>
            <a:r>
              <a:rPr lang="en-SG" sz="1600" dirty="0" err="1">
                <a:ea typeface="+mn-lt"/>
                <a:cs typeface="+mn-lt"/>
              </a:rPr>
              <a:t>Y_train</a:t>
            </a:r>
            <a:r>
              <a:rPr lang="en-SG" sz="1600" dirty="0">
                <a:ea typeface="+mn-lt"/>
                <a:cs typeface="+mn-lt"/>
              </a:rPr>
              <a:t>)</a:t>
            </a:r>
          </a:p>
          <a:p>
            <a:r>
              <a:rPr lang="en-SG" sz="1600" dirty="0" err="1">
                <a:ea typeface="+mn-lt"/>
                <a:cs typeface="+mn-lt"/>
              </a:rPr>
              <a:t>grid.best_params</a:t>
            </a:r>
            <a:r>
              <a:rPr lang="en-SG" sz="1600" dirty="0">
                <a:ea typeface="+mn-lt"/>
                <a:cs typeface="+mn-lt"/>
              </a:rPr>
              <a:t>_</a:t>
            </a:r>
          </a:p>
          <a:p>
            <a:r>
              <a:rPr lang="en-SG" sz="1600" dirty="0" err="1">
                <a:ea typeface="+mn-lt"/>
                <a:cs typeface="+mn-lt"/>
              </a:rPr>
              <a:t>grid.best_score</a:t>
            </a:r>
            <a:r>
              <a:rPr lang="en-SG" sz="1600" dirty="0">
                <a:ea typeface="+mn-lt"/>
                <a:cs typeface="+mn-lt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6114580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861D9-932A-466C-8E7F-B93FAD6E6870}"/>
              </a:ext>
            </a:extLst>
          </p:cNvPr>
          <p:cNvSpPr txBox="1"/>
          <p:nvPr/>
        </p:nvSpPr>
        <p:spPr>
          <a:xfrm>
            <a:off x="192881" y="978694"/>
            <a:ext cx="7329488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350" dirty="0"/>
              <a:t>from </a:t>
            </a:r>
            <a:r>
              <a:rPr lang="en-SG" sz="1350" dirty="0" err="1"/>
              <a:t>sklearn</a:t>
            </a:r>
            <a:r>
              <a:rPr lang="en-SG" sz="1350" dirty="0"/>
              <a:t> import </a:t>
            </a:r>
            <a:r>
              <a:rPr lang="en-SG" sz="1350" dirty="0" err="1"/>
              <a:t>linear_model</a:t>
            </a:r>
            <a:endParaRPr lang="en-SG" sz="1350" dirty="0"/>
          </a:p>
          <a:p>
            <a:r>
              <a:rPr lang="en-SG" sz="1350" dirty="0"/>
              <a:t>from </a:t>
            </a:r>
            <a:r>
              <a:rPr lang="en-SG" sz="1350" dirty="0" err="1"/>
              <a:t>sklearn.metrics</a:t>
            </a:r>
            <a:r>
              <a:rPr lang="en-SG" sz="1350" dirty="0"/>
              <a:t> import </a:t>
            </a:r>
            <a:r>
              <a:rPr lang="en-SG" sz="1350" dirty="0" err="1"/>
              <a:t>confusion_matrix</a:t>
            </a:r>
            <a:endParaRPr lang="en-SG" sz="1350" dirty="0"/>
          </a:p>
          <a:p>
            <a:r>
              <a:rPr lang="en-SG" sz="1350" dirty="0"/>
              <a:t>import </a:t>
            </a:r>
            <a:r>
              <a:rPr lang="en-SG" sz="1350" dirty="0" err="1"/>
              <a:t>numpy</a:t>
            </a:r>
            <a:r>
              <a:rPr lang="en-SG" sz="1350" dirty="0"/>
              <a:t> as np</a:t>
            </a:r>
          </a:p>
          <a:p>
            <a:r>
              <a:rPr lang="en-SG" sz="1350" dirty="0"/>
              <a:t>model=</a:t>
            </a:r>
            <a:r>
              <a:rPr lang="en-SG" sz="1350" dirty="0" err="1"/>
              <a:t>linear_model.LogisticRegression</a:t>
            </a:r>
            <a:r>
              <a:rPr lang="en-SG" sz="1350" dirty="0"/>
              <a:t>()</a:t>
            </a:r>
          </a:p>
          <a:p>
            <a:r>
              <a:rPr lang="en-SG" sz="1350" dirty="0" err="1"/>
              <a:t>model.fit</a:t>
            </a:r>
            <a:r>
              <a:rPr lang="en-SG" sz="1350" dirty="0"/>
              <a:t>(</a:t>
            </a:r>
            <a:r>
              <a:rPr lang="en-SG" sz="1350" dirty="0" err="1"/>
              <a:t>X_train</a:t>
            </a:r>
            <a:r>
              <a:rPr lang="en-SG" sz="1350" dirty="0"/>
              <a:t>, </a:t>
            </a:r>
            <a:r>
              <a:rPr lang="en-SG" sz="1350" dirty="0" err="1"/>
              <a:t>Y_train</a:t>
            </a:r>
            <a:r>
              <a:rPr lang="en-SG" sz="1350" dirty="0"/>
              <a:t>)</a:t>
            </a:r>
          </a:p>
          <a:p>
            <a:r>
              <a:rPr lang="en-SG" sz="1350" dirty="0"/>
              <a:t>THRESHOLD = 0.45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model.predict_proba</a:t>
            </a:r>
            <a:r>
              <a:rPr lang="en-SG" sz="1350" dirty="0"/>
              <a:t>(</a:t>
            </a:r>
            <a:r>
              <a:rPr lang="en-SG" sz="1350" dirty="0" err="1"/>
              <a:t>X_train</a:t>
            </a:r>
            <a:r>
              <a:rPr lang="en-SG" sz="1350" dirty="0"/>
              <a:t>)</a:t>
            </a:r>
          </a:p>
          <a:p>
            <a:r>
              <a:rPr lang="en-SG" sz="1350" dirty="0"/>
              <a:t># [:,1] taking all rows (:) but keeping the second column (1) </a:t>
            </a:r>
            <a:r>
              <a:rPr lang="en-SG" sz="1350" dirty="0" err="1"/>
              <a:t>proba</a:t>
            </a:r>
            <a:r>
              <a:rPr lang="en-SG" sz="1350" dirty="0"/>
              <a:t> return 2 columns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np.where</a:t>
            </a:r>
            <a:r>
              <a:rPr lang="en-SG" sz="1350" dirty="0"/>
              <a:t>(pred[:,1] &gt; THRESHOLD, 1, 0)</a:t>
            </a:r>
          </a:p>
          <a:p>
            <a:r>
              <a:rPr lang="en-SG" sz="1350" dirty="0"/>
              <a:t>cm = </a:t>
            </a:r>
            <a:r>
              <a:rPr lang="en-SG" sz="1350" dirty="0" err="1"/>
              <a:t>confusion_matrix</a:t>
            </a:r>
            <a:r>
              <a:rPr lang="en-SG" sz="1350" dirty="0"/>
              <a:t>(pred, </a:t>
            </a:r>
            <a:r>
              <a:rPr lang="en-SG" sz="1350" dirty="0" err="1"/>
              <a:t>Y_train</a:t>
            </a:r>
            <a:r>
              <a:rPr lang="en-SG" sz="1350" dirty="0"/>
              <a:t>)</a:t>
            </a:r>
          </a:p>
          <a:p>
            <a:r>
              <a:rPr lang="en-SG" sz="1350" dirty="0"/>
              <a:t>print(cm)</a:t>
            </a:r>
          </a:p>
          <a:p>
            <a:r>
              <a:rPr lang="en-SG" sz="1350" dirty="0"/>
              <a:t>accuracy = (cm[0,0] + cm[1,1])/sum(sum(cm))</a:t>
            </a:r>
          </a:p>
          <a:p>
            <a:r>
              <a:rPr lang="en-SG" sz="1350" dirty="0"/>
              <a:t>print(accuracy)</a:t>
            </a:r>
          </a:p>
          <a:p>
            <a:endParaRPr lang="en-SG" sz="1350" dirty="0"/>
          </a:p>
          <a:p>
            <a:r>
              <a:rPr lang="en-SG" sz="1350" dirty="0"/>
              <a:t>pred=</a:t>
            </a:r>
            <a:r>
              <a:rPr lang="en-SG" sz="1350" dirty="0" err="1"/>
              <a:t>model.predict</a:t>
            </a:r>
            <a:r>
              <a:rPr lang="en-SG" sz="1350" dirty="0"/>
              <a:t>(</a:t>
            </a:r>
            <a:r>
              <a:rPr lang="en-SG" sz="1350" dirty="0" err="1"/>
              <a:t>X_test</a:t>
            </a:r>
            <a:r>
              <a:rPr lang="en-SG" sz="1350" dirty="0"/>
              <a:t>)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model.predict_proba</a:t>
            </a:r>
            <a:r>
              <a:rPr lang="en-SG" sz="1350" dirty="0"/>
              <a:t>(</a:t>
            </a:r>
            <a:r>
              <a:rPr lang="en-SG" sz="1350" dirty="0" err="1"/>
              <a:t>X_test</a:t>
            </a:r>
            <a:r>
              <a:rPr lang="en-SG" sz="1350" dirty="0"/>
              <a:t>)</a:t>
            </a:r>
          </a:p>
          <a:p>
            <a:r>
              <a:rPr lang="en-SG" sz="1350" dirty="0"/>
              <a:t># [:,1] taking all rows (:) but keeping the second column (1) </a:t>
            </a:r>
            <a:r>
              <a:rPr lang="en-SG" sz="1350" dirty="0" err="1"/>
              <a:t>proba</a:t>
            </a:r>
            <a:r>
              <a:rPr lang="en-SG" sz="1350" dirty="0"/>
              <a:t> return 2 columns</a:t>
            </a:r>
          </a:p>
          <a:p>
            <a:r>
              <a:rPr lang="en-SG" sz="1350" dirty="0"/>
              <a:t>pred = </a:t>
            </a:r>
            <a:r>
              <a:rPr lang="en-SG" sz="1350" dirty="0" err="1"/>
              <a:t>np.where</a:t>
            </a:r>
            <a:r>
              <a:rPr lang="en-SG" sz="1350" dirty="0"/>
              <a:t>(pred[:,1] &gt; THRESHOLD, 1, 0)</a:t>
            </a:r>
          </a:p>
          <a:p>
            <a:r>
              <a:rPr lang="en-SG" sz="1350" dirty="0"/>
              <a:t>cm = </a:t>
            </a:r>
            <a:r>
              <a:rPr lang="en-SG" sz="1350" dirty="0" err="1"/>
              <a:t>confusion_matrix</a:t>
            </a:r>
            <a:r>
              <a:rPr lang="en-SG" sz="1350" dirty="0"/>
              <a:t>(pred, </a:t>
            </a:r>
            <a:r>
              <a:rPr lang="en-SG" sz="1350" dirty="0" err="1"/>
              <a:t>Y_test</a:t>
            </a:r>
            <a:r>
              <a:rPr lang="en-SG" sz="1350" dirty="0"/>
              <a:t>)</a:t>
            </a:r>
          </a:p>
          <a:p>
            <a:r>
              <a:rPr lang="en-SG" sz="1350" dirty="0"/>
              <a:t>print(cm)</a:t>
            </a:r>
          </a:p>
          <a:p>
            <a:r>
              <a:rPr lang="en-SG" sz="1350" dirty="0"/>
              <a:t>accuracy = (cm[0,0] + cm[1,1])/sum(sum(cm))</a:t>
            </a:r>
          </a:p>
          <a:p>
            <a:r>
              <a:rPr lang="en-SG" sz="1350" dirty="0"/>
              <a:t>print(accuracy)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B2702-7A6B-4348-81B5-D39CA7F294AA}"/>
              </a:ext>
            </a:extLst>
          </p:cNvPr>
          <p:cNvSpPr txBox="1"/>
          <p:nvPr/>
        </p:nvSpPr>
        <p:spPr>
          <a:xfrm>
            <a:off x="4861923" y="443760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you need to set threshold, use </a:t>
            </a:r>
            <a:r>
              <a:rPr lang="en-US" sz="2400" dirty="0" err="1"/>
              <a:t>predict_prob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558592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BD9A-4C8E-44BD-9208-1B362CB8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Gordon : Page 175 - 178</a:t>
            </a:r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1669C-4A5E-4664-9D33-0D5FF018D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388" y="1891140"/>
            <a:ext cx="5254750" cy="105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8E697-084A-4E6B-8331-AB77B077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7" y="1891140"/>
            <a:ext cx="3336203" cy="3075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695C91-3DC8-4E0E-AFF0-A1D579B44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403" y="3127299"/>
            <a:ext cx="3411930" cy="3039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31FFDC-6BF4-46B4-AFE6-90B06C8ED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522" y="112667"/>
            <a:ext cx="1368595" cy="180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3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4A6F-C7D3-4F12-9CE1-E789725E4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</a:t>
            </a:r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FA9B3-5957-47D9-8D9A-5E3BD5BA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912773"/>
            <a:ext cx="5541517" cy="38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7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6416F-19CC-45D1-886E-A0CFA0A9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Reading Material (Optional)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EFA18-6003-4D51-8BA8-D97D3347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err="1"/>
              <a:t>Shwartz</a:t>
            </a:r>
            <a:r>
              <a:rPr lang="en-US"/>
              <a:t> </a:t>
            </a:r>
            <a:r>
              <a:rPr lang="en-US">
                <a:hlinkClick r:id="rId2"/>
              </a:rPr>
              <a:t>https://www.dropbox.com/s/ed9s6zyrtjgc7dk/Shwartz.pdf?dl=0</a:t>
            </a:r>
            <a:endParaRPr lang="en-US"/>
          </a:p>
          <a:p>
            <a:r>
              <a:rPr lang="en-US"/>
              <a:t>Interview Question:</a:t>
            </a:r>
          </a:p>
          <a:p>
            <a:pPr lvl="1"/>
            <a:r>
              <a:rPr lang="en-US">
                <a:hlinkClick r:id="rId3"/>
              </a:rPr>
              <a:t>https://vitalflux.com/decision-tree-algorithm-concepts-interview-questions-set-1/</a:t>
            </a:r>
            <a:endParaRPr lang="en-US"/>
          </a:p>
          <a:p>
            <a:pPr lvl="1"/>
            <a:r>
              <a:rPr lang="en-SG">
                <a:hlinkClick r:id="rId4"/>
              </a:rPr>
              <a:t>http://nitin-panwar.github.io/Top-100-Data-science-interview-questions/</a:t>
            </a:r>
            <a:endParaRPr lang="en-US"/>
          </a:p>
          <a:p>
            <a:r>
              <a:rPr lang="en-US"/>
              <a:t>Video</a:t>
            </a:r>
          </a:p>
          <a:p>
            <a:pPr lvl="1"/>
            <a:r>
              <a:rPr lang="en-SG">
                <a:hlinkClick r:id="rId5"/>
              </a:rPr>
              <a:t>https://www.youtube.com/watch?v=7VeUPuFGJHk</a:t>
            </a:r>
            <a:endParaRPr lang="en-SG"/>
          </a:p>
          <a:p>
            <a:pPr lvl="1"/>
            <a:r>
              <a:rPr lang="en-SG">
                <a:hlinkClick r:id="rId6"/>
              </a:rPr>
              <a:t>https://www.youtube.com/watch?v=wpNl-JwwplA</a:t>
            </a:r>
            <a:endParaRPr lang="en-SG"/>
          </a:p>
          <a:p>
            <a:r>
              <a:rPr lang="en-SG"/>
              <a:t>Homework (optional) </a:t>
            </a:r>
            <a:r>
              <a:rPr lang="en-SG">
                <a:hlinkClick r:id="rId7"/>
              </a:rPr>
              <a:t>https://www.analyticsvidhya.com/blog/2017/09/30-questions-test-tree-based-models/</a:t>
            </a:r>
            <a:endParaRPr lang="en-SG"/>
          </a:p>
          <a:p>
            <a:r>
              <a:rPr lang="en-SG"/>
              <a:t>Try </a:t>
            </a:r>
            <a:r>
              <a:rPr lang="en-SG" err="1"/>
              <a:t>CreditCardDefault</a:t>
            </a:r>
            <a:r>
              <a:rPr lang="en-SG"/>
              <a:t>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F7134-8D55-4F3B-9272-849539F79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703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Your Understanding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a small tree</a:t>
            </a:r>
          </a:p>
          <a:p>
            <a:r>
              <a:rPr lang="en-US"/>
              <a:t>Grow the tree </a:t>
            </a:r>
          </a:p>
          <a:p>
            <a:r>
              <a:rPr lang="en-US"/>
              <a:t>Prune the tree – when to stop (when error goes up)</a:t>
            </a:r>
          </a:p>
          <a:p>
            <a:r>
              <a:rPr lang="en-US"/>
              <a:t>Analyze the results (confusion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31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Content Placeholder 2">
            <a:extLst>
              <a:ext uri="{FF2B5EF4-FFF2-40B4-BE49-F238E27FC236}">
                <a16:creationId xmlns:a16="http://schemas.microsoft.com/office/drawing/2014/main" id="{FDB1CD3A-8FC9-47DA-AC5D-297FE422A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26005" y="2403158"/>
            <a:ext cx="4629150" cy="2545854"/>
          </a:xfrm>
        </p:spPr>
        <p:txBody>
          <a:bodyPr/>
          <a:lstStyle/>
          <a:p>
            <a:pPr marL="0" indent="0">
              <a:buNone/>
            </a:pPr>
            <a:endParaRPr lang="en-SG" altLang="zh-CN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SG" altLang="zh-CN" sz="3300">
                <a:ea typeface="ＭＳ Ｐゴシック" panose="020B0600070205080204" pitchFamily="34" charset="-128"/>
              </a:rPr>
              <a:t>Thank You</a:t>
            </a:r>
          </a:p>
        </p:txBody>
      </p:sp>
      <p:sp>
        <p:nvSpPr>
          <p:cNvPr id="163843" name="Slide Number Placeholder 1">
            <a:extLst>
              <a:ext uri="{FF2B5EF4-FFF2-40B4-BE49-F238E27FC236}">
                <a16:creationId xmlns:a16="http://schemas.microsoft.com/office/drawing/2014/main" id="{549FCC65-1970-4D9A-A078-D89EE098D9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57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417910" indent="-160735">
              <a:spcBef>
                <a:spcPct val="20000"/>
              </a:spcBef>
              <a:buChar char="–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642938" indent="-128588">
              <a:spcBef>
                <a:spcPct val="20000"/>
              </a:spcBef>
              <a:buChar char="•"/>
              <a:defRPr sz="135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900113" indent="-128588">
              <a:spcBef>
                <a:spcPct val="20000"/>
              </a:spcBef>
              <a:buChar char="–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157288" indent="-128588">
              <a:spcBef>
                <a:spcPct val="20000"/>
              </a:spcBef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41446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167163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928813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185988" indent="-1285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25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3698A2-3308-4CA8-9ADE-C1E4645C9E12}" type="slidenum">
              <a:rPr lang="en-US" altLang="zh-CN" sz="788" dirty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82</a:t>
            </a:fld>
            <a:endParaRPr lang="en-US" altLang="zh-CN" sz="788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45B1-9E51-444C-AC6F-85B6B462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538" y="130842"/>
            <a:ext cx="8229600" cy="1143000"/>
          </a:xfrm>
        </p:spPr>
        <p:txBody>
          <a:bodyPr/>
          <a:lstStyle/>
          <a:p>
            <a:r>
              <a:rPr lang="en-US"/>
              <a:t>Decision Tree Algorithm (1 Independent Variable X and 1 Dependent Variable Y)</a:t>
            </a:r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090C28-0ED7-4B15-97E2-67B2F3C94398}"/>
              </a:ext>
            </a:extLst>
          </p:cNvPr>
          <p:cNvCxnSpPr>
            <a:cxnSpLocks/>
          </p:cNvCxnSpPr>
          <p:nvPr/>
        </p:nvCxnSpPr>
        <p:spPr>
          <a:xfrm>
            <a:off x="719191" y="2414427"/>
            <a:ext cx="54658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36707F-7B4B-4B6E-BA7B-93474767C4F4}"/>
              </a:ext>
            </a:extLst>
          </p:cNvPr>
          <p:cNvSpPr txBox="1"/>
          <p:nvPr/>
        </p:nvSpPr>
        <p:spPr>
          <a:xfrm>
            <a:off x="6626588" y="2250309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Height</a:t>
            </a:r>
            <a:endParaRPr lang="en-S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9871DAE-06C7-4678-BC04-F9BB39345D7F}"/>
              </a:ext>
            </a:extLst>
          </p:cNvPr>
          <p:cNvSpPr/>
          <p:nvPr/>
        </p:nvSpPr>
        <p:spPr>
          <a:xfrm>
            <a:off x="3832260" y="2250309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B63636-6E30-4664-B77B-589B263DC8FE}"/>
              </a:ext>
            </a:extLst>
          </p:cNvPr>
          <p:cNvSpPr/>
          <p:nvPr/>
        </p:nvSpPr>
        <p:spPr>
          <a:xfrm>
            <a:off x="4243226" y="225742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7714DAA-FD56-41F1-91FF-F55436BFC1D4}"/>
              </a:ext>
            </a:extLst>
          </p:cNvPr>
          <p:cNvSpPr/>
          <p:nvPr/>
        </p:nvSpPr>
        <p:spPr>
          <a:xfrm>
            <a:off x="4684771" y="2250308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53F759-BC3C-4164-B24D-D1B103CCC9E1}"/>
              </a:ext>
            </a:extLst>
          </p:cNvPr>
          <p:cNvSpPr/>
          <p:nvPr/>
        </p:nvSpPr>
        <p:spPr>
          <a:xfrm>
            <a:off x="5655679" y="2250039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DED8E2-6E7B-4AD6-89E6-1EAEF072FE90}"/>
              </a:ext>
            </a:extLst>
          </p:cNvPr>
          <p:cNvSpPr/>
          <p:nvPr/>
        </p:nvSpPr>
        <p:spPr>
          <a:xfrm>
            <a:off x="5131330" y="2250307"/>
            <a:ext cx="308225" cy="297951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7F37A-41F9-4EB0-86DF-A5B534BDE244}"/>
              </a:ext>
            </a:extLst>
          </p:cNvPr>
          <p:cNvSpPr/>
          <p:nvPr/>
        </p:nvSpPr>
        <p:spPr>
          <a:xfrm>
            <a:off x="2419564" y="225742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D5CA4F-E7B4-415F-93B8-1621495A037C}"/>
              </a:ext>
            </a:extLst>
          </p:cNvPr>
          <p:cNvSpPr/>
          <p:nvPr/>
        </p:nvSpPr>
        <p:spPr>
          <a:xfrm>
            <a:off x="798935" y="2257426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415515-02EB-4EDA-B2CA-C2A5FE42CB46}"/>
              </a:ext>
            </a:extLst>
          </p:cNvPr>
          <p:cNvSpPr/>
          <p:nvPr/>
        </p:nvSpPr>
        <p:spPr>
          <a:xfrm>
            <a:off x="1179571" y="2239743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DBF180-A69E-46E4-BDEA-88035AED3060}"/>
              </a:ext>
            </a:extLst>
          </p:cNvPr>
          <p:cNvSpPr/>
          <p:nvPr/>
        </p:nvSpPr>
        <p:spPr>
          <a:xfrm>
            <a:off x="1579650" y="225742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1205AA-84D1-4738-8FE5-C8848742A28E}"/>
              </a:ext>
            </a:extLst>
          </p:cNvPr>
          <p:cNvSpPr/>
          <p:nvPr/>
        </p:nvSpPr>
        <p:spPr>
          <a:xfrm>
            <a:off x="1979243" y="2257427"/>
            <a:ext cx="339048" cy="3401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C0AC79-665C-49CD-850F-542C529E25D3}"/>
              </a:ext>
            </a:extLst>
          </p:cNvPr>
          <p:cNvCxnSpPr/>
          <p:nvPr/>
        </p:nvCxnSpPr>
        <p:spPr>
          <a:xfrm>
            <a:off x="3298004" y="1859622"/>
            <a:ext cx="0" cy="12328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B7F45AD-55FF-4B91-BE3D-FD63B6DF5E46}"/>
              </a:ext>
            </a:extLst>
          </p:cNvPr>
          <p:cNvSpPr txBox="1"/>
          <p:nvPr/>
        </p:nvSpPr>
        <p:spPr>
          <a:xfrm>
            <a:off x="2989780" y="326718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1.7M</a:t>
            </a:r>
            <a:endParaRPr lang="en-SG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EAA30B2-BDD4-449D-AEB5-AF67F64B7FC7}"/>
              </a:ext>
            </a:extLst>
          </p:cNvPr>
          <p:cNvSpPr/>
          <p:nvPr/>
        </p:nvSpPr>
        <p:spPr>
          <a:xfrm>
            <a:off x="1490659" y="3296075"/>
            <a:ext cx="673582" cy="5702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7D6AB6-AECF-4753-BD56-EB8D0DFA2D24}"/>
              </a:ext>
            </a:extLst>
          </p:cNvPr>
          <p:cNvCxnSpPr/>
          <p:nvPr/>
        </p:nvCxnSpPr>
        <p:spPr>
          <a:xfrm flipH="1">
            <a:off x="866506" y="3866280"/>
            <a:ext cx="801384" cy="997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30597B-BBAD-4D9A-84C1-AE9B7EA3B168}"/>
              </a:ext>
            </a:extLst>
          </p:cNvPr>
          <p:cNvCxnSpPr>
            <a:cxnSpLocks/>
          </p:cNvCxnSpPr>
          <p:nvPr/>
        </p:nvCxnSpPr>
        <p:spPr>
          <a:xfrm>
            <a:off x="2064690" y="3800614"/>
            <a:ext cx="1144323" cy="997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86EF4E6-AD3D-4032-BF03-87539C64A379}"/>
              </a:ext>
            </a:extLst>
          </p:cNvPr>
          <p:cNvCxnSpPr>
            <a:cxnSpLocks/>
          </p:cNvCxnSpPr>
          <p:nvPr/>
        </p:nvCxnSpPr>
        <p:spPr>
          <a:xfrm flipH="1">
            <a:off x="3986372" y="1706632"/>
            <a:ext cx="1006624" cy="4406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178EE54-D577-4659-A52B-79BEEF5253AB}"/>
              </a:ext>
            </a:extLst>
          </p:cNvPr>
          <p:cNvSpPr txBox="1"/>
          <p:nvPr/>
        </p:nvSpPr>
        <p:spPr>
          <a:xfrm>
            <a:off x="5049016" y="1511984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</a:t>
            </a:r>
            <a:endParaRPr lang="en-SG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CE701E-96C4-4D45-813B-F30C474D70DD}"/>
              </a:ext>
            </a:extLst>
          </p:cNvPr>
          <p:cNvSpPr txBox="1"/>
          <p:nvPr/>
        </p:nvSpPr>
        <p:spPr>
          <a:xfrm>
            <a:off x="569221" y="1521966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Female</a:t>
            </a:r>
            <a:endParaRPr lang="en-SG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9F2D226-9759-46B2-8A32-F5FC9349E4B2}"/>
              </a:ext>
            </a:extLst>
          </p:cNvPr>
          <p:cNvCxnSpPr/>
          <p:nvPr/>
        </p:nvCxnSpPr>
        <p:spPr>
          <a:xfrm>
            <a:off x="1579650" y="1859622"/>
            <a:ext cx="331588" cy="2639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021514-5964-41BC-A7B7-79EFC164DB70}"/>
              </a:ext>
            </a:extLst>
          </p:cNvPr>
          <p:cNvSpPr txBox="1"/>
          <p:nvPr/>
        </p:nvSpPr>
        <p:spPr>
          <a:xfrm>
            <a:off x="1260104" y="4364983"/>
            <a:ext cx="15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Height &gt; 1.7m</a:t>
            </a:r>
            <a:endParaRPr lang="en-SG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100FFD-863B-4BBD-87C9-44CC47CB9F3D}"/>
              </a:ext>
            </a:extLst>
          </p:cNvPr>
          <p:cNvSpPr txBox="1"/>
          <p:nvPr/>
        </p:nvSpPr>
        <p:spPr>
          <a:xfrm>
            <a:off x="388234" y="5004690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</a:t>
            </a:r>
            <a:endParaRPr lang="en-SG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1786D7-A7FB-4373-A2CD-00BB77BB5BF7}"/>
              </a:ext>
            </a:extLst>
          </p:cNvPr>
          <p:cNvSpPr txBox="1"/>
          <p:nvPr/>
        </p:nvSpPr>
        <p:spPr>
          <a:xfrm>
            <a:off x="2767186" y="4933067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Female</a:t>
            </a:r>
            <a:endParaRPr lang="en-SG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2A597E-856C-45BA-A04A-1A4C2939505F}"/>
              </a:ext>
            </a:extLst>
          </p:cNvPr>
          <p:cNvSpPr txBox="1"/>
          <p:nvPr/>
        </p:nvSpPr>
        <p:spPr>
          <a:xfrm>
            <a:off x="373756" y="5420006"/>
            <a:ext cx="3677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height (X) to classified gender (Y)</a:t>
            </a:r>
          </a:p>
          <a:p>
            <a:r>
              <a:rPr lang="en-US"/>
              <a:t>Classification or Categorical Y</a:t>
            </a:r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017DA52-87E6-41E2-BF48-433FD5EF7529}"/>
              </a:ext>
            </a:extLst>
          </p:cNvPr>
          <p:cNvSpPr/>
          <p:nvPr/>
        </p:nvSpPr>
        <p:spPr>
          <a:xfrm>
            <a:off x="5914175" y="3201846"/>
            <a:ext cx="673582" cy="57020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9557677-936F-47D1-954E-5EF20E54CCE5}"/>
              </a:ext>
            </a:extLst>
          </p:cNvPr>
          <p:cNvCxnSpPr/>
          <p:nvPr/>
        </p:nvCxnSpPr>
        <p:spPr>
          <a:xfrm flipH="1">
            <a:off x="5290022" y="3772051"/>
            <a:ext cx="801384" cy="997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902D03-79C8-47DF-90EA-AD2C47F321D9}"/>
              </a:ext>
            </a:extLst>
          </p:cNvPr>
          <p:cNvCxnSpPr>
            <a:cxnSpLocks/>
          </p:cNvCxnSpPr>
          <p:nvPr/>
        </p:nvCxnSpPr>
        <p:spPr>
          <a:xfrm>
            <a:off x="6488206" y="3706385"/>
            <a:ext cx="1144323" cy="997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7961E5-07EA-4D9B-A570-4FA07C66EC72}"/>
              </a:ext>
            </a:extLst>
          </p:cNvPr>
          <p:cNvSpPr txBox="1"/>
          <p:nvPr/>
        </p:nvSpPr>
        <p:spPr>
          <a:xfrm>
            <a:off x="5925073" y="4202835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Gender</a:t>
            </a:r>
            <a:endParaRPr lang="en-SG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ECA8DCA-17E9-4693-AD56-F438AF6A821D}"/>
              </a:ext>
            </a:extLst>
          </p:cNvPr>
          <p:cNvSpPr txBox="1"/>
          <p:nvPr/>
        </p:nvSpPr>
        <p:spPr>
          <a:xfrm>
            <a:off x="4877199" y="3992123"/>
            <a:ext cx="86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Female</a:t>
            </a:r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5C849C6-611A-43B8-986C-B97567DEF805}"/>
              </a:ext>
            </a:extLst>
          </p:cNvPr>
          <p:cNvSpPr txBox="1"/>
          <p:nvPr/>
        </p:nvSpPr>
        <p:spPr>
          <a:xfrm>
            <a:off x="7155983" y="390142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Male</a:t>
            </a:r>
            <a:endParaRPr lang="en-SG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15E73B-FD9F-4044-86EC-D4065296060B}"/>
              </a:ext>
            </a:extLst>
          </p:cNvPr>
          <p:cNvSpPr txBox="1"/>
          <p:nvPr/>
        </p:nvSpPr>
        <p:spPr>
          <a:xfrm>
            <a:off x="4935629" y="5468695"/>
            <a:ext cx="3509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gender (X) to predict Height (Y)</a:t>
            </a:r>
          </a:p>
          <a:p>
            <a:r>
              <a:rPr lang="en-US"/>
              <a:t>(Regression or Continuous Y)</a:t>
            </a:r>
            <a:endParaRPr lang="en-SG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6042D1-E0A1-44EF-A411-1BEB25A7AD0D}"/>
              </a:ext>
            </a:extLst>
          </p:cNvPr>
          <p:cNvSpPr txBox="1"/>
          <p:nvPr/>
        </p:nvSpPr>
        <p:spPr>
          <a:xfrm>
            <a:off x="4603624" y="4754344"/>
            <a:ext cx="1884582" cy="67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1.63m (average of female height)</a:t>
            </a:r>
            <a:endParaRPr lang="en-SG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23E046-764A-4A38-B070-519B5E488A89}"/>
              </a:ext>
            </a:extLst>
          </p:cNvPr>
          <p:cNvSpPr txBox="1"/>
          <p:nvPr/>
        </p:nvSpPr>
        <p:spPr>
          <a:xfrm>
            <a:off x="6612714" y="4740259"/>
            <a:ext cx="1884582" cy="671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1.73m (average of male height)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8529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8E816AC679FF4C86C22834E825BD05" ma:contentTypeVersion="1" ma:contentTypeDescription="Create a new document." ma:contentTypeScope="" ma:versionID="066e42d507d75a122d0db91dd470f30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C2C9DE-C811-4406-9A96-B5F84A419B8F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33E57A-4545-40EE-B846-546C23E605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42CDD3-2BBD-46F1-929C-F92F3B4EA860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6264</Words>
  <Application>Microsoft Office PowerPoint</Application>
  <PresentationFormat>On-screen Show (4:3)</PresentationFormat>
  <Paragraphs>744</Paragraphs>
  <Slides>82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Cambria Math</vt:lpstr>
      <vt:lpstr>Times</vt:lpstr>
      <vt:lpstr>Office Theme</vt:lpstr>
      <vt:lpstr>Tree</vt:lpstr>
      <vt:lpstr>Reading before class</vt:lpstr>
      <vt:lpstr>Agenda</vt:lpstr>
      <vt:lpstr>Part I Theory</vt:lpstr>
      <vt:lpstr>PowerPoint Presentation</vt:lpstr>
      <vt:lpstr>What is Decision Tree</vt:lpstr>
      <vt:lpstr>Common terms used with Decision trees:</vt:lpstr>
      <vt:lpstr>CART</vt:lpstr>
      <vt:lpstr>Decision Tree Algorithm (1 Independent Variable X and 1 Dependent Variable Y)</vt:lpstr>
      <vt:lpstr>2 Independent Variable, which will be at higher node</vt:lpstr>
      <vt:lpstr>Gini Index – A is “budget”, N1 “Shopping”</vt:lpstr>
      <vt:lpstr>Categorical - Metrics</vt:lpstr>
      <vt:lpstr>Metrics (Graph)</vt:lpstr>
      <vt:lpstr>Continuous metrics - RMSE</vt:lpstr>
      <vt:lpstr>Types of tree</vt:lpstr>
      <vt:lpstr>Bagging (Random Forest) &amp; Boosting (XGBoost)</vt:lpstr>
      <vt:lpstr>Random Forest</vt:lpstr>
      <vt:lpstr>XGBoost</vt:lpstr>
      <vt:lpstr>XGBoost</vt:lpstr>
      <vt:lpstr>Gradient Boosting Algo – Train on Residual (increase the weight for error data)</vt:lpstr>
      <vt:lpstr>Why &amp; What Extreme? </vt:lpstr>
      <vt:lpstr>Application</vt:lpstr>
      <vt:lpstr>Hottest Question on Decision Tree</vt:lpstr>
      <vt:lpstr>Decision Tree vs Regression</vt:lpstr>
      <vt:lpstr>Which Model and When to Stop (avoid overfitting)</vt:lpstr>
      <vt:lpstr>Advantages of Decision Trees </vt:lpstr>
      <vt:lpstr>Advantages &amp; Disadvantages of Decision Trees </vt:lpstr>
      <vt:lpstr>Does feature selections matter to Decision Tree algorithms?</vt:lpstr>
      <vt:lpstr>Cross Validation</vt:lpstr>
      <vt:lpstr>Comparison Regression, Decision Tree and Neural Network</vt:lpstr>
      <vt:lpstr>Part II Programming</vt:lpstr>
      <vt:lpstr>PowerPoint Presentation</vt:lpstr>
      <vt:lpstr>Machine Learning Process</vt:lpstr>
      <vt:lpstr>Machine Learning Process</vt:lpstr>
      <vt:lpstr>Machine Learning Process</vt:lpstr>
      <vt:lpstr>Matplotlib.pyplot</vt:lpstr>
      <vt:lpstr>Machine Learning Process</vt:lpstr>
      <vt:lpstr>Machine Learning Process</vt:lpstr>
      <vt:lpstr>Classifier</vt:lpstr>
      <vt:lpstr>Classifier</vt:lpstr>
      <vt:lpstr>Regressor</vt:lpstr>
      <vt:lpstr>Regressor</vt:lpstr>
      <vt:lpstr>Save model and load model</vt:lpstr>
      <vt:lpstr>For Tree - Classifier Optimization</vt:lpstr>
      <vt:lpstr>For Tree - Regressor Optimization</vt:lpstr>
      <vt:lpstr>For Regression - VIF</vt:lpstr>
      <vt:lpstr>For Regression – QQ, Anova</vt:lpstr>
      <vt:lpstr>Part III Examples</vt:lpstr>
      <vt:lpstr>Loan Default</vt:lpstr>
      <vt:lpstr>Loan Default Data Using R</vt:lpstr>
      <vt:lpstr>Loan Default Data Using Python</vt:lpstr>
      <vt:lpstr>German Credit</vt:lpstr>
      <vt:lpstr>PowerPoint Presentation</vt:lpstr>
      <vt:lpstr>Data Visualization</vt:lpstr>
      <vt:lpstr>Matplotlib.pyplot</vt:lpstr>
      <vt:lpstr>Dummy Variables for Categorical input</vt:lpstr>
      <vt:lpstr>Remove Outlier</vt:lpstr>
      <vt:lpstr>Normalization of Data</vt:lpstr>
      <vt:lpstr>Check Imbalance</vt:lpstr>
      <vt:lpstr>Classifier</vt:lpstr>
      <vt:lpstr>Classifier</vt:lpstr>
      <vt:lpstr>Use Grid (max depth) – For Classifier</vt:lpstr>
      <vt:lpstr>Save model and load model</vt:lpstr>
      <vt:lpstr>Sharpe Ratio</vt:lpstr>
      <vt:lpstr>Sharpe Ratio</vt:lpstr>
      <vt:lpstr>matplotlib.pyplot</vt:lpstr>
      <vt:lpstr>Remove Outlier and Normalization</vt:lpstr>
      <vt:lpstr>Sharpe Ratio</vt:lpstr>
      <vt:lpstr>Regressor</vt:lpstr>
      <vt:lpstr>Regressor</vt:lpstr>
      <vt:lpstr>Regressor Optimization (max_depth)</vt:lpstr>
      <vt:lpstr>Save model and load model</vt:lpstr>
      <vt:lpstr>Extra</vt:lpstr>
      <vt:lpstr>Feature Ranking &amp; Plot Tree</vt:lpstr>
      <vt:lpstr>Max Depth with Graphs</vt:lpstr>
      <vt:lpstr>Optional: CP optimum</vt:lpstr>
      <vt:lpstr>Use Grid (max depth) – For Classifier</vt:lpstr>
      <vt:lpstr>PowerPoint Presentation</vt:lpstr>
      <vt:lpstr>Gordon : Page 175 - 178</vt:lpstr>
      <vt:lpstr>Reading Material (Optional)</vt:lpstr>
      <vt:lpstr>Check Your Understanding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 goes on  these lines</dc:title>
  <dc:creator>User</dc:creator>
  <cp:lastModifiedBy>Teoh Teik Toe</cp:lastModifiedBy>
  <cp:revision>115</cp:revision>
  <dcterms:created xsi:type="dcterms:W3CDTF">2017-05-14T01:29:56Z</dcterms:created>
  <dcterms:modified xsi:type="dcterms:W3CDTF">2022-12-19T04:02:08Z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0x010100E28E816AC679FF4C86C22834E825BD05</vt:lpwstr>
  </property>
</Properties>
</file>